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0.xml" ContentType="application/vnd.ms-powerpoint.comments+xml"/>
  <Override PartName="/ppt/comments/modernComment_101_0.xml" ContentType="application/vnd.ms-powerpoint.comments+xml"/>
  <Override PartName="/ppt/comments/modernComment_102_0.xml" ContentType="application/vnd.ms-powerpoint.comments+xml"/>
  <Override PartName="/ppt/comments/modernComment_105_0.xml" ContentType="application/vnd.ms-powerpoint.comments+xml"/>
  <Override PartName="/ppt/comments/modernComment_108_0.xml" ContentType="application/vnd.ms-powerpoint.comments+xml"/>
  <Override PartName="/ppt/comments/modernComment_10B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9"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8288000" cy="10287000"/>
  <p:notesSz cx="6858000" cy="9144000"/>
  <p:embeddedFontLst>
    <p:embeddedFont>
      <p:font typeface="IBM Plex Sans" panose="020B0503050203000203" pitchFamily="34" charset="0"/>
      <p:regular r:id="rId21"/>
      <p:bold r:id="rId22"/>
      <p:italic r:id="rId23"/>
      <p:boldItalic r:id="rId24"/>
    </p:embeddedFont>
    <p:embeddedFont>
      <p:font typeface="IBM Plex Sans Bold" panose="020B0803050203000203" charset="0"/>
      <p:regular r:id="rId25"/>
      <p:bold r:id="rId26"/>
    </p:embeddedFont>
    <p:embeddedFont>
      <p:font typeface="IBM Plex Sans Bold Italics" panose="020B0604020202020204" charset="0"/>
      <p:regular r:id="rId27"/>
    </p:embeddedFont>
    <p:embeddedFont>
      <p:font typeface="IBM Plex Sans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0FBCFD-4F8A-A099-6D5D-0C46CDD14748}" name="Dommara, Jayashree" initials="DJ" userId="S::dommara2@illinois.edu::304f77f5-c25f-46e1-8ec7-5ee5225bcfd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C693F2-05D5-4BD3-AD84-0220092922A4}" v="10" dt="2024-11-28T23:12:33.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42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mara, Jayashree" userId="S::dommara2@illinois.edu::304f77f5-c25f-46e1-8ec7-5ee5225bcfd3" providerId="AD" clId="Web-{C7C693F2-05D5-4BD3-AD84-0220092922A4}"/>
    <pc:docChg chg="mod">
      <pc:chgData name="Dommara, Jayashree" userId="S::dommara2@illinois.edu::304f77f5-c25f-46e1-8ec7-5ee5225bcfd3" providerId="AD" clId="Web-{C7C693F2-05D5-4BD3-AD84-0220092922A4}" dt="2024-11-28T23:06:46.207" v="0"/>
      <pc:docMkLst>
        <pc:docMk/>
      </pc:docMkLst>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A2ECEDEC-F657-4D59-B3C8-0D96DEEC638A}" authorId="{E90FBCFD-4F8A-A099-6D5D-0C46CDD14748}" status="resolved" created="2024-11-28T23:12:33.197" complete="100000">
    <pc:sldMkLst xmlns:pc="http://schemas.microsoft.com/office/powerpoint/2013/main/command">
      <pc:docMk/>
      <pc:sldMk cId="0" sldId="256"/>
    </pc:sldMkLst>
    <p188:txBody>
      <a:bodyPr/>
      <a:lstStyle/>
      <a:p>
        <a:r>
          <a:rPr lang="en-US"/>
          <a:t>Great job on the presentation—it’s well-structured and demonstrates a lot of effort! To make it even better, please review the comments provided on each slide and incorporate the suggested improvements. These refinements will enhance the overall quality and impact of your presentation. Keep up the excellent work!</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F28D129B-23A9-4E86-92F9-5CE84AA113AE}" authorId="{E90FBCFD-4F8A-A099-6D5D-0C46CDD14748}" status="resolved" created="2024-11-28T23:06:46.207" complete="100000">
    <ac:deMkLst xmlns:ac="http://schemas.microsoft.com/office/drawing/2013/main/command">
      <pc:docMk xmlns:pc="http://schemas.microsoft.com/office/powerpoint/2013/main/command"/>
      <pc:sldMk xmlns:pc="http://schemas.microsoft.com/office/powerpoint/2013/main/command" cId="0" sldId="257"/>
      <ac:spMk id="16" creationId="{00000000-0000-0000-0000-000000000000}"/>
    </ac:deMkLst>
    <p188:txBody>
      <a:bodyPr/>
      <a:lstStyle/>
      <a:p>
        <a:r>
          <a:rPr lang="en-US"/>
          <a:t>Please left / center align the title for easy readability.</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4595A55E-601D-4396-B505-FD1FCDFFFB31}" authorId="{E90FBCFD-4F8A-A099-6D5D-0C46CDD14748}" status="resolved" created="2024-11-28T23:11:35.462" complete="100000">
    <ac:deMkLst xmlns:ac="http://schemas.microsoft.com/office/drawing/2013/main/command">
      <pc:docMk xmlns:pc="http://schemas.microsoft.com/office/powerpoint/2013/main/command"/>
      <pc:sldMk xmlns:pc="http://schemas.microsoft.com/office/powerpoint/2013/main/command" cId="0" sldId="258"/>
      <ac:graphicFrameMk id="3" creationId="{00000000-0000-0000-0000-000000000000}"/>
    </ac:deMkLst>
    <p188:txBody>
      <a:bodyPr/>
      <a:lstStyle/>
      <a:p>
        <a:r>
          <a:rPr lang="en-US"/>
          <a:t>Please provide the overview before providing the details of the summary/numbers.</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8657DC1B-C5D0-498A-B7BC-6FB8F7DF9074}" authorId="{E90FBCFD-4F8A-A099-6D5D-0C46CDD14748}" status="resolved" created="2024-11-28T23:09:24.306" complete="100000">
    <ac:deMkLst xmlns:ac="http://schemas.microsoft.com/office/drawing/2013/main/command">
      <pc:docMk xmlns:pc="http://schemas.microsoft.com/office/powerpoint/2013/main/command"/>
      <pc:sldMk xmlns:pc="http://schemas.microsoft.com/office/powerpoint/2013/main/command" cId="0" sldId="261"/>
      <ac:spMk id="17" creationId="{00000000-0000-0000-0000-000000000000}"/>
    </ac:deMkLst>
    <p188:txBody>
      <a:bodyPr/>
      <a:lstStyle/>
      <a:p>
        <a:r>
          <a:rPr lang="en-US"/>
          <a:t>Align the text a little closer to their respective icons to make it more visually appealing.</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D3FAF57F-FE28-4250-B1A3-12D424803147}" authorId="{E90FBCFD-4F8A-A099-6D5D-0C46CDD14748}" status="resolved" created="2024-11-28T23:07:35.270" complete="100000">
    <pc:sldMkLst xmlns:pc="http://schemas.microsoft.com/office/powerpoint/2013/main/command">
      <pc:docMk/>
      <pc:sldMk cId="0" sldId="264"/>
    </pc:sldMkLst>
    <p188:txBody>
      <a:bodyPr/>
      <a:lstStyle/>
      <a:p>
        <a:r>
          <a:rPr lang="en-US"/>
          <a:t>Please include a title for the slide.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0694DE92-37CF-4853-BB21-1C00BAF79E27}" authorId="{E90FBCFD-4F8A-A099-6D5D-0C46CDD14748}" status="resolved" created="2024-11-28T23:08:12.473" complete="100000">
    <ac:deMkLst xmlns:ac="http://schemas.microsoft.com/office/drawing/2013/main/command">
      <pc:docMk xmlns:pc="http://schemas.microsoft.com/office/powerpoint/2013/main/command"/>
      <pc:sldMk xmlns:pc="http://schemas.microsoft.com/office/powerpoint/2013/main/command" cId="0" sldId="267"/>
      <ac:picMk id="2" creationId="{00000000-0000-0000-0000-000000000000}"/>
    </ac:deMkLst>
    <p188:txBody>
      <a:bodyPr/>
      <a:lstStyle/>
      <a:p>
        <a:r>
          <a:rPr lang="en-US"/>
          <a:t>Please include any findings or insights you have from the graph. Also try to include the axis titles for the graphs.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illinois.edu" TargetMode="External"/><Relationship Id="rId3" Type="http://schemas.openxmlformats.org/officeDocument/2006/relationships/image" Target="../media/image1.png"/><Relationship Id="rId7" Type="http://schemas.openxmlformats.org/officeDocument/2006/relationships/image" Target="../media/image4.svg"/><Relationship Id="rId2" Type="http://schemas.microsoft.com/office/2018/10/relationships/comments" Target="../comments/modernComment_100_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15.xml"/><Relationship Id="rId10" Type="http://schemas.openxmlformats.org/officeDocument/2006/relationships/hyperlink" Target="https://giesbusiness.illinois.edu" TargetMode="External"/><Relationship Id="rId4" Type="http://schemas.openxmlformats.org/officeDocument/2006/relationships/image" Target="../media/image2.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illinois.edu" TargetMode="External"/><Relationship Id="rId7" Type="http://schemas.openxmlformats.org/officeDocument/2006/relationships/image" Target="../media/image35.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giesbusiness.illinois.edu" TargetMode="External"/><Relationship Id="rId10" Type="http://schemas.openxmlformats.org/officeDocument/2006/relationships/slide" Target="slide2.xml"/><Relationship Id="rId4" Type="http://schemas.openxmlformats.org/officeDocument/2006/relationships/image" Target="../media/image5.pn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hyperlink" Target="https://giesbusiness.illinois.edu"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illinois.edu" TargetMode="Externa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giesbusiness.illinois.edu" TargetMode="External"/><Relationship Id="rId2" Type="http://schemas.microsoft.com/office/2018/10/relationships/comments" Target="../comments/modernComment_10B_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illinois.edu" TargetMode="Externa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hyperlink" Target="https://giesbusiness.illinois.edu" TargetMode="External"/><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hyperlink" Target="https://illinois.edu"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hyperlink" Target="https://giesbusiness.illinois.edu"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illinois.edu" TargetMode="Externa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hyperlink" Target="https://illinois.edu" TargetMode="Externa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5.svg"/><Relationship Id="rId9" Type="http://schemas.openxmlformats.org/officeDocument/2006/relationships/hyperlink" Target="https://giesbusiness.illinois.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esbusiness.illinois.edu" TargetMode="External"/><Relationship Id="rId5" Type="http://schemas.openxmlformats.org/officeDocument/2006/relationships/image" Target="../media/image5.png"/><Relationship Id="rId4" Type="http://schemas.openxmlformats.org/officeDocument/2006/relationships/hyperlink" Target="https://illinois.edu"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2.xml"/><Relationship Id="rId2" Type="http://schemas.microsoft.com/office/2018/10/relationships/comments" Target="../comments/modernComment_101_0.xml"/><Relationship Id="rId16" Type="http://schemas.openxmlformats.org/officeDocument/2006/relationships/hyperlink" Target="https://giesbusiness.illinois.edu" TargetMode="Externa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5.xml"/><Relationship Id="rId15" Type="http://schemas.openxmlformats.org/officeDocument/2006/relationships/image" Target="../media/image5.png"/><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14.xml"/><Relationship Id="rId14" Type="http://schemas.openxmlformats.org/officeDocument/2006/relationships/hyperlink" Target="https://illinois.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esbusiness.illinois.edu"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iesbusiness.illinois.edu" TargetMode="External"/><Relationship Id="rId3" Type="http://schemas.openxmlformats.org/officeDocument/2006/relationships/image" Target="../media/image9.png"/><Relationship Id="rId7" Type="http://schemas.openxmlformats.org/officeDocument/2006/relationships/image" Target="../media/image5.png"/><Relationship Id="rId2" Type="http://schemas.microsoft.com/office/2018/10/relationships/comments" Target="../comments/modernComment_102_0.xml"/><Relationship Id="rId1" Type="http://schemas.openxmlformats.org/officeDocument/2006/relationships/slideLayout" Target="../slideLayouts/slideLayout7.xml"/><Relationship Id="rId6" Type="http://schemas.openxmlformats.org/officeDocument/2006/relationships/hyperlink" Target="https://illinois.edu" TargetMode="External"/><Relationship Id="rId5" Type="http://schemas.openxmlformats.org/officeDocument/2006/relationships/slide" Target="slide2.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giesbusiness.illinois.edu" TargetMode="External"/><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hyperlink" Target="https://illinois.edu" TargetMode="External"/><Relationship Id="rId5" Type="http://schemas.openxmlformats.org/officeDocument/2006/relationships/image" Target="../media/image14.svg"/><Relationship Id="rId10" Type="http://schemas.openxmlformats.org/officeDocument/2006/relationships/slide" Target="slide2.xml"/><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19.png"/><Relationship Id="rId12" Type="http://schemas.openxmlformats.org/officeDocument/2006/relationships/image" Target="../media/image24.png"/><Relationship Id="rId2" Type="http://schemas.microsoft.com/office/2018/10/relationships/comments" Target="../comments/modernComment_105_0.xml"/><Relationship Id="rId1" Type="http://schemas.openxmlformats.org/officeDocument/2006/relationships/slideLayout" Target="../slideLayouts/slideLayout7.xml"/><Relationship Id="rId6" Type="http://schemas.openxmlformats.org/officeDocument/2006/relationships/hyperlink" Target="https://giesbusiness.illinois.edu" TargetMode="External"/><Relationship Id="rId11" Type="http://schemas.openxmlformats.org/officeDocument/2006/relationships/image" Target="../media/image23.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hyperlink" Target="https://illinois.edu" TargetMode="External"/><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hyperlink" Target="https://giesbusiness.illinois.edu" TargetMode="Externa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illinois.edu" TargetMode="Externa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giesbusiness.illinois.edu" TargetMode="Externa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illinois.edu" TargetMode="Externa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hyperlink" Target="https://illinois.edu" TargetMode="External"/><Relationship Id="rId3" Type="http://schemas.openxmlformats.org/officeDocument/2006/relationships/image" Target="../media/image29.png"/><Relationship Id="rId7" Type="http://schemas.openxmlformats.org/officeDocument/2006/relationships/image" Target="../media/image32.svg"/><Relationship Id="rId2" Type="http://schemas.microsoft.com/office/2018/10/relationships/comments" Target="../comments/modernComment_108_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slide" Target="slide2.xml"/><Relationship Id="rId10" Type="http://schemas.openxmlformats.org/officeDocument/2006/relationships/hyperlink" Target="https://giesbusiness.illinois.edu" TargetMode="External"/><Relationship Id="rId4" Type="http://schemas.openxmlformats.org/officeDocument/2006/relationships/image" Target="../media/image30.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32747" y="8423203"/>
            <a:ext cx="5524421" cy="767436"/>
            <a:chOff x="0" y="-19051"/>
            <a:chExt cx="7365895" cy="1023247"/>
          </a:xfrm>
        </p:grpSpPr>
        <p:sp>
          <p:nvSpPr>
            <p:cNvPr id="3" name="Freeform 3"/>
            <p:cNvSpPr/>
            <p:nvPr/>
          </p:nvSpPr>
          <p:spPr>
            <a:xfrm>
              <a:off x="0" y="392594"/>
              <a:ext cx="611602" cy="611602"/>
            </a:xfrm>
            <a:custGeom>
              <a:avLst/>
              <a:gdLst/>
              <a:ahLst/>
              <a:cxnLst/>
              <a:rect l="l" t="t" r="r" b="b"/>
              <a:pathLst>
                <a:path w="611602" h="611602">
                  <a:moveTo>
                    <a:pt x="0" y="0"/>
                  </a:moveTo>
                  <a:lnTo>
                    <a:pt x="611602" y="0"/>
                  </a:lnTo>
                  <a:lnTo>
                    <a:pt x="611602" y="611601"/>
                  </a:lnTo>
                  <a:lnTo>
                    <a:pt x="0" y="6116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56475" y="-19051"/>
              <a:ext cx="6509420" cy="963596"/>
            </a:xfrm>
            <a:prstGeom prst="rect">
              <a:avLst/>
            </a:prstGeom>
          </p:spPr>
          <p:txBody>
            <a:bodyPr lIns="0" tIns="0" rIns="0" bIns="0" rtlCol="0" anchor="t">
              <a:spAutoFit/>
            </a:bodyPr>
            <a:lstStyle/>
            <a:p>
              <a:pPr algn="ctr">
                <a:lnSpc>
                  <a:spcPts val="2869"/>
                </a:lnSpc>
                <a:spcBef>
                  <a:spcPct val="0"/>
                </a:spcBef>
              </a:pPr>
              <a:r>
                <a:rPr lang="en-US" sz="2207" b="1" dirty="0">
                  <a:solidFill>
                    <a:srgbClr val="000000"/>
                  </a:solidFill>
                  <a:latin typeface="IBM Plex Sans Bold"/>
                  <a:ea typeface="IBM Plex Sans Bold"/>
                  <a:cs typeface="IBM Plex Sans Bold"/>
                  <a:sym typeface="IBM Plex Sans Bold"/>
                  <a:hlinkClick r:id="rId5" action="ppaction://hlinksldjump"/>
                </a:rPr>
                <a:t>Created by Students of Master’s in Business Analytics</a:t>
              </a:r>
            </a:p>
          </p:txBody>
        </p:sp>
      </p:grpSp>
      <p:sp>
        <p:nvSpPr>
          <p:cNvPr id="5" name="Freeform 5"/>
          <p:cNvSpPr/>
          <p:nvPr/>
        </p:nvSpPr>
        <p:spPr>
          <a:xfrm rot="-2827211">
            <a:off x="14474137" y="175423"/>
            <a:ext cx="4943522" cy="3757077"/>
          </a:xfrm>
          <a:custGeom>
            <a:avLst/>
            <a:gdLst/>
            <a:ahLst/>
            <a:cxnLst/>
            <a:rect l="l" t="t" r="r" b="b"/>
            <a:pathLst>
              <a:path w="4943522" h="3757077">
                <a:moveTo>
                  <a:pt x="0" y="0"/>
                </a:moveTo>
                <a:lnTo>
                  <a:pt x="4943522" y="0"/>
                </a:lnTo>
                <a:lnTo>
                  <a:pt x="4943522" y="3757076"/>
                </a:lnTo>
                <a:lnTo>
                  <a:pt x="0" y="3757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6422757">
            <a:off x="-3987291" y="6095843"/>
            <a:ext cx="8548816" cy="5849775"/>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hlinkClick r:id="rId8"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9"/>
            <a:stretch>
              <a:fillRect/>
            </a:stretch>
          </a:blipFill>
          <a:ln cap="sq">
            <a:noFill/>
            <a:prstDash val="solid"/>
            <a:miter/>
          </a:ln>
        </p:spPr>
        <p:txBody>
          <a:bodyPr/>
          <a:lstStyle/>
          <a:p>
            <a:endParaRPr lang="en-US"/>
          </a:p>
        </p:txBody>
      </p:sp>
      <p:sp>
        <p:nvSpPr>
          <p:cNvPr id="8" name="TextBox 8"/>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dirty="0">
                <a:solidFill>
                  <a:srgbClr val="13294B"/>
                </a:solidFill>
                <a:latin typeface="IBM Plex Sans Bold"/>
                <a:ea typeface="IBM Plex Sans Bold"/>
                <a:cs typeface="IBM Plex Sans Bold"/>
                <a:sym typeface="IBM Plex Sans Bold"/>
                <a:hlinkClick r:id="rId10" tooltip="https://giesbusiness.illinois.edu"/>
              </a:rPr>
              <a:t>University of Illinois, Urbana Champaign</a:t>
            </a:r>
          </a:p>
          <a:p>
            <a:pPr marL="0" lvl="0" indent="0" algn="l">
              <a:lnSpc>
                <a:spcPts val="2520"/>
              </a:lnSpc>
              <a:spcBef>
                <a:spcPct val="0"/>
              </a:spcBef>
            </a:pPr>
            <a:r>
              <a:rPr lang="en-US" sz="2100" b="1" dirty="0">
                <a:solidFill>
                  <a:srgbClr val="13294B"/>
                </a:solidFill>
                <a:latin typeface="IBM Plex Sans Bold"/>
                <a:ea typeface="IBM Plex Sans Bold"/>
                <a:cs typeface="IBM Plex Sans Bold"/>
                <a:sym typeface="IBM Plex Sans Bold"/>
                <a:hlinkClick r:id="rId10" tooltip="https://giesbusiness.illinois.edu"/>
              </a:rPr>
              <a:t>Gies College of Business</a:t>
            </a:r>
          </a:p>
        </p:txBody>
      </p:sp>
      <p:grpSp>
        <p:nvGrpSpPr>
          <p:cNvPr id="9" name="Group 9"/>
          <p:cNvGrpSpPr/>
          <p:nvPr/>
        </p:nvGrpSpPr>
        <p:grpSpPr>
          <a:xfrm>
            <a:off x="3183557" y="3692290"/>
            <a:ext cx="11920887" cy="3064256"/>
            <a:chOff x="0" y="190467"/>
            <a:chExt cx="15894516" cy="4085674"/>
          </a:xfrm>
        </p:grpSpPr>
        <p:sp>
          <p:nvSpPr>
            <p:cNvPr id="10" name="TextBox 10"/>
            <p:cNvSpPr txBox="1"/>
            <p:nvPr/>
          </p:nvSpPr>
          <p:spPr>
            <a:xfrm>
              <a:off x="0" y="2525320"/>
              <a:ext cx="15894516" cy="1750821"/>
            </a:xfrm>
            <a:prstGeom prst="rect">
              <a:avLst/>
            </a:prstGeom>
          </p:spPr>
          <p:txBody>
            <a:bodyPr lIns="0" tIns="0" rIns="0" bIns="0" rtlCol="0" anchor="t">
              <a:spAutoFit/>
            </a:bodyPr>
            <a:lstStyle/>
            <a:p>
              <a:pPr algn="ctr">
                <a:lnSpc>
                  <a:spcPts val="5320"/>
                </a:lnSpc>
              </a:pPr>
              <a:r>
                <a:rPr lang="en-US" sz="3800" b="1" i="1">
                  <a:solidFill>
                    <a:srgbClr val="13294B"/>
                  </a:solidFill>
                  <a:latin typeface="IBM Plex Sans Bold Italics"/>
                  <a:ea typeface="IBM Plex Sans Bold Italics"/>
                  <a:cs typeface="IBM Plex Sans Bold Italics"/>
                  <a:sym typeface="IBM Plex Sans Bold Italics"/>
                </a:rPr>
                <a:t>Optimizing Gies websites to enhance user insights and support data-driven MarCom strategies</a:t>
              </a:r>
            </a:p>
          </p:txBody>
        </p:sp>
        <p:sp>
          <p:nvSpPr>
            <p:cNvPr id="11" name="TextBox 11"/>
            <p:cNvSpPr txBox="1"/>
            <p:nvPr/>
          </p:nvSpPr>
          <p:spPr>
            <a:xfrm>
              <a:off x="0" y="190467"/>
              <a:ext cx="15894516" cy="1803485"/>
            </a:xfrm>
            <a:prstGeom prst="rect">
              <a:avLst/>
            </a:prstGeom>
          </p:spPr>
          <p:txBody>
            <a:bodyPr lIns="0" tIns="0" rIns="0" bIns="0" rtlCol="0" anchor="t">
              <a:spAutoFit/>
            </a:bodyPr>
            <a:lstStyle/>
            <a:p>
              <a:pPr algn="ctr">
                <a:lnSpc>
                  <a:spcPts val="10527"/>
                </a:lnSpc>
              </a:pPr>
              <a:r>
                <a:rPr lang="en-US" sz="10527">
                  <a:solidFill>
                    <a:srgbClr val="13294B"/>
                  </a:solidFill>
                  <a:latin typeface="IBM Plex Sans"/>
                  <a:ea typeface="IBM Plex Sans"/>
                  <a:cs typeface="IBM Plex Sans"/>
                  <a:sym typeface="IBM Plex Sans"/>
                </a:rPr>
                <a:t>Gies Web Analytics</a:t>
              </a:r>
            </a:p>
          </p:txBody>
        </p:sp>
      </p:gr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48016" y="3164125"/>
            <a:ext cx="6292321" cy="6292321"/>
          </a:xfrm>
          <a:custGeom>
            <a:avLst/>
            <a:gdLst/>
            <a:ahLst/>
            <a:cxnLst/>
            <a:rect l="l" t="t" r="r" b="b"/>
            <a:pathLst>
              <a:path w="6292321" h="6292321">
                <a:moveTo>
                  <a:pt x="0" y="0"/>
                </a:moveTo>
                <a:lnTo>
                  <a:pt x="6292321" y="0"/>
                </a:lnTo>
                <a:lnTo>
                  <a:pt x="6292321" y="6292321"/>
                </a:lnTo>
                <a:lnTo>
                  <a:pt x="0" y="629232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28166" y="3183175"/>
            <a:ext cx="8455413" cy="558691"/>
          </a:xfrm>
          <a:prstGeom prst="rect">
            <a:avLst/>
          </a:prstGeom>
        </p:spPr>
        <p:txBody>
          <a:bodyPr lIns="0" tIns="0" rIns="0" bIns="0" rtlCol="0" anchor="t">
            <a:spAutoFit/>
          </a:bodyPr>
          <a:lstStyle/>
          <a:p>
            <a:pPr marL="0" lvl="0" indent="0" algn="ctr">
              <a:lnSpc>
                <a:spcPts val="2200"/>
              </a:lnSpc>
              <a:spcBef>
                <a:spcPct val="0"/>
              </a:spcBef>
            </a:pPr>
            <a:r>
              <a:rPr lang="en-US" sz="2000" b="1" i="1" u="none" strike="noStrike" spc="86">
                <a:solidFill>
                  <a:srgbClr val="13294B"/>
                </a:solidFill>
                <a:latin typeface="IBM Plex Sans Bold Italics"/>
                <a:ea typeface="IBM Plex Sans Bold Italics"/>
                <a:cs typeface="IBM Plex Sans Bold Italics"/>
                <a:sym typeface="IBM Plex Sans Bold Italics"/>
              </a:rPr>
              <a:t>UNDERSTANDING BUSINESS </a:t>
            </a:r>
          </a:p>
          <a:p>
            <a:pPr marL="0" lvl="0" indent="0" algn="ctr">
              <a:lnSpc>
                <a:spcPts val="2200"/>
              </a:lnSpc>
              <a:spcBef>
                <a:spcPct val="0"/>
              </a:spcBef>
            </a:pPr>
            <a:r>
              <a:rPr lang="en-US" sz="2000" b="1" i="1" u="none" strike="noStrike" spc="86">
                <a:solidFill>
                  <a:srgbClr val="13294B"/>
                </a:solidFill>
                <a:latin typeface="IBM Plex Sans Bold Italics"/>
                <a:ea typeface="IBM Plex Sans Bold Italics"/>
                <a:cs typeface="IBM Plex Sans Bold Italics"/>
                <a:sym typeface="IBM Plex Sans Bold Italics"/>
              </a:rPr>
              <a:t>OBJECTIVES</a:t>
            </a:r>
          </a:p>
        </p:txBody>
      </p:sp>
      <p:sp>
        <p:nvSpPr>
          <p:cNvPr id="4" name="TextBox 4"/>
          <p:cNvSpPr txBox="1"/>
          <p:nvPr/>
        </p:nvSpPr>
        <p:spPr>
          <a:xfrm>
            <a:off x="10825938" y="3170475"/>
            <a:ext cx="4879138" cy="282521"/>
          </a:xfrm>
          <a:prstGeom prst="rect">
            <a:avLst/>
          </a:prstGeom>
        </p:spPr>
        <p:txBody>
          <a:bodyPr lIns="0" tIns="0" rIns="0" bIns="0" rtlCol="0" anchor="t">
            <a:spAutoFit/>
          </a:bodyPr>
          <a:lstStyle/>
          <a:p>
            <a:pPr marL="0" lvl="0" indent="0" algn="ctr">
              <a:lnSpc>
                <a:spcPts val="2200"/>
              </a:lnSpc>
              <a:spcBef>
                <a:spcPct val="0"/>
              </a:spcBef>
            </a:pPr>
            <a:r>
              <a:rPr lang="en-US" sz="2000" b="1" i="1" u="none" strike="noStrike" spc="86">
                <a:solidFill>
                  <a:srgbClr val="13294B"/>
                </a:solidFill>
                <a:latin typeface="IBM Plex Sans Bold Italics"/>
                <a:ea typeface="IBM Plex Sans Bold Italics"/>
                <a:cs typeface="IBM Plex Sans Bold Italics"/>
                <a:sym typeface="IBM Plex Sans Bold Italics"/>
              </a:rPr>
              <a:t>GOALS AND KPI’S IDENTIFICATION</a:t>
            </a:r>
          </a:p>
        </p:txBody>
      </p:sp>
      <p:sp>
        <p:nvSpPr>
          <p:cNvPr id="5" name="TextBox 5"/>
          <p:cNvSpPr txBox="1"/>
          <p:nvPr/>
        </p:nvSpPr>
        <p:spPr>
          <a:xfrm>
            <a:off x="328166" y="8925575"/>
            <a:ext cx="8455413" cy="282521"/>
          </a:xfrm>
          <a:prstGeom prst="rect">
            <a:avLst/>
          </a:prstGeom>
        </p:spPr>
        <p:txBody>
          <a:bodyPr lIns="0" tIns="0" rIns="0" bIns="0" rtlCol="0" anchor="t">
            <a:spAutoFit/>
          </a:bodyPr>
          <a:lstStyle/>
          <a:p>
            <a:pPr marL="0" lvl="0" indent="0" algn="ctr">
              <a:lnSpc>
                <a:spcPts val="2200"/>
              </a:lnSpc>
              <a:spcBef>
                <a:spcPct val="0"/>
              </a:spcBef>
            </a:pPr>
            <a:r>
              <a:rPr lang="en-US" sz="2000" b="1" i="1" u="none" strike="noStrike" spc="86">
                <a:solidFill>
                  <a:srgbClr val="13294B"/>
                </a:solidFill>
                <a:latin typeface="IBM Plex Sans Bold Italics"/>
                <a:ea typeface="IBM Plex Sans Bold Italics"/>
                <a:cs typeface="IBM Plex Sans Bold Italics"/>
                <a:sym typeface="IBM Plex Sans Bold Italics"/>
              </a:rPr>
              <a:t>GATHER REQUIRED DOCUMENTATION/ SDR</a:t>
            </a:r>
          </a:p>
        </p:txBody>
      </p:sp>
      <p:sp>
        <p:nvSpPr>
          <p:cNvPr id="6" name="TextBox 6"/>
          <p:cNvSpPr txBox="1"/>
          <p:nvPr/>
        </p:nvSpPr>
        <p:spPr>
          <a:xfrm>
            <a:off x="9484113" y="8937191"/>
            <a:ext cx="8396804" cy="270905"/>
          </a:xfrm>
          <a:prstGeom prst="rect">
            <a:avLst/>
          </a:prstGeom>
        </p:spPr>
        <p:txBody>
          <a:bodyPr lIns="0" tIns="0" rIns="0" bIns="0" rtlCol="0" anchor="t">
            <a:spAutoFit/>
          </a:bodyPr>
          <a:lstStyle/>
          <a:p>
            <a:pPr marL="0" lvl="0" indent="0" algn="ctr">
              <a:lnSpc>
                <a:spcPts val="2184"/>
              </a:lnSpc>
              <a:spcBef>
                <a:spcPct val="0"/>
              </a:spcBef>
            </a:pPr>
            <a:r>
              <a:rPr lang="en-US" sz="1986" b="1" i="1" u="none" strike="noStrike" spc="85">
                <a:solidFill>
                  <a:srgbClr val="13294B"/>
                </a:solidFill>
                <a:latin typeface="IBM Plex Sans Bold Italics"/>
                <a:ea typeface="IBM Plex Sans Bold Italics"/>
                <a:cs typeface="IBM Plex Sans Bold Italics"/>
                <a:sym typeface="IBM Plex Sans Bold Italics"/>
              </a:rPr>
              <a:t>DIMENSIONS &amp; METRICS ALIGNMENT</a:t>
            </a:r>
          </a:p>
        </p:txBody>
      </p:sp>
      <p:sp>
        <p:nvSpPr>
          <p:cNvPr id="7" name="TextBox 7"/>
          <p:cNvSpPr txBox="1"/>
          <p:nvPr/>
        </p:nvSpPr>
        <p:spPr>
          <a:xfrm>
            <a:off x="-336393" y="5877037"/>
            <a:ext cx="8455413" cy="282521"/>
          </a:xfrm>
          <a:prstGeom prst="rect">
            <a:avLst/>
          </a:prstGeom>
        </p:spPr>
        <p:txBody>
          <a:bodyPr lIns="0" tIns="0" rIns="0" bIns="0" rtlCol="0" anchor="t">
            <a:spAutoFit/>
          </a:bodyPr>
          <a:lstStyle/>
          <a:p>
            <a:pPr marL="0" lvl="0" indent="0" algn="ctr">
              <a:lnSpc>
                <a:spcPts val="2200"/>
              </a:lnSpc>
              <a:spcBef>
                <a:spcPct val="0"/>
              </a:spcBef>
            </a:pPr>
            <a:r>
              <a:rPr lang="en-US" sz="2000" b="1" i="1" u="none" strike="noStrike" spc="86">
                <a:solidFill>
                  <a:srgbClr val="13294B"/>
                </a:solidFill>
                <a:latin typeface="IBM Plex Sans Bold Italics"/>
                <a:ea typeface="IBM Plex Sans Bold Italics"/>
                <a:cs typeface="IBM Plex Sans Bold Italics"/>
                <a:sym typeface="IBM Plex Sans Bold Italics"/>
              </a:rPr>
              <a:t>EXISTING SETUP EVALUATION</a:t>
            </a:r>
          </a:p>
        </p:txBody>
      </p:sp>
      <p:sp>
        <p:nvSpPr>
          <p:cNvPr id="8" name="TextBox 8"/>
          <p:cNvSpPr txBox="1"/>
          <p:nvPr/>
        </p:nvSpPr>
        <p:spPr>
          <a:xfrm>
            <a:off x="12440337" y="5889682"/>
            <a:ext cx="5046976" cy="558800"/>
          </a:xfrm>
          <a:prstGeom prst="rect">
            <a:avLst/>
          </a:prstGeom>
        </p:spPr>
        <p:txBody>
          <a:bodyPr lIns="0" tIns="0" rIns="0" bIns="0" rtlCol="0" anchor="t">
            <a:spAutoFit/>
          </a:bodyPr>
          <a:lstStyle/>
          <a:p>
            <a:pPr algn="ctr">
              <a:lnSpc>
                <a:spcPts val="2200"/>
              </a:lnSpc>
            </a:pPr>
            <a:r>
              <a:rPr lang="en-US" sz="2000" b="1" i="1" spc="86">
                <a:solidFill>
                  <a:srgbClr val="13294B"/>
                </a:solidFill>
                <a:latin typeface="IBM Plex Sans Bold Italics"/>
                <a:ea typeface="IBM Plex Sans Bold Italics"/>
                <a:cs typeface="IBM Plex Sans Bold Italics"/>
                <a:sym typeface="IBM Plex Sans Bold Italics"/>
              </a:rPr>
              <a:t>PERFORM PRELIMINARY SWOT ANALYSIS</a:t>
            </a:r>
          </a:p>
        </p:txBody>
      </p:sp>
      <p:sp>
        <p:nvSpPr>
          <p:cNvPr id="9" name="Freeform 9">
            <a:hlinkClick r:id="rId3"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4"/>
            <a:stretch>
              <a:fillRect/>
            </a:stretch>
          </a:blipFill>
          <a:ln cap="sq">
            <a:noFill/>
            <a:prstDash val="solid"/>
            <a:miter/>
          </a:ln>
        </p:spPr>
        <p:txBody>
          <a:bodyPr/>
          <a:lstStyle/>
          <a:p>
            <a:endParaRPr lang="en-US"/>
          </a:p>
        </p:txBody>
      </p:sp>
      <p:sp>
        <p:nvSpPr>
          <p:cNvPr id="10" name="TextBox 10"/>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5"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5" tooltip="https://giesbusiness.illinois.edu"/>
              </a:rPr>
              <a:t>Gies College of Business</a:t>
            </a:r>
          </a:p>
        </p:txBody>
      </p:sp>
      <p:sp>
        <p:nvSpPr>
          <p:cNvPr id="11" name="TextBox 11"/>
          <p:cNvSpPr txBox="1"/>
          <p:nvPr/>
        </p:nvSpPr>
        <p:spPr>
          <a:xfrm>
            <a:off x="7233366" y="710913"/>
            <a:ext cx="10647551" cy="1295400"/>
          </a:xfrm>
          <a:prstGeom prst="rect">
            <a:avLst/>
          </a:prstGeom>
        </p:spPr>
        <p:txBody>
          <a:bodyPr lIns="0" tIns="0" rIns="0" bIns="0" rtlCol="0" anchor="t">
            <a:spAutoFit/>
          </a:bodyPr>
          <a:lstStyle/>
          <a:p>
            <a:pPr marL="0" lvl="0" indent="0" algn="r">
              <a:lnSpc>
                <a:spcPts val="10200"/>
              </a:lnSpc>
              <a:spcBef>
                <a:spcPct val="0"/>
              </a:spcBef>
            </a:pPr>
            <a:r>
              <a:rPr lang="en-US" sz="8500" b="1">
                <a:solidFill>
                  <a:srgbClr val="13294B"/>
                </a:solidFill>
                <a:latin typeface="IBM Plex Sans Bold"/>
                <a:ea typeface="IBM Plex Sans Bold"/>
                <a:cs typeface="IBM Plex Sans Bold"/>
                <a:sym typeface="IBM Plex Sans Bold"/>
              </a:rPr>
              <a:t>Requirements</a:t>
            </a:r>
          </a:p>
        </p:txBody>
      </p:sp>
      <p:sp>
        <p:nvSpPr>
          <p:cNvPr id="12" name="Freeform 12"/>
          <p:cNvSpPr/>
          <p:nvPr/>
        </p:nvSpPr>
        <p:spPr>
          <a:xfrm>
            <a:off x="14633039" y="6467287"/>
            <a:ext cx="4216841" cy="4882658"/>
          </a:xfrm>
          <a:custGeom>
            <a:avLst/>
            <a:gdLst/>
            <a:ahLst/>
            <a:cxnLst/>
            <a:rect l="l" t="t" r="r" b="b"/>
            <a:pathLst>
              <a:path w="4216841" h="4882658">
                <a:moveTo>
                  <a:pt x="0" y="0"/>
                </a:moveTo>
                <a:lnTo>
                  <a:pt x="4216841" y="0"/>
                </a:lnTo>
                <a:lnTo>
                  <a:pt x="4216841" y="4882658"/>
                </a:lnTo>
                <a:lnTo>
                  <a:pt x="0" y="488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rot="-1095721">
            <a:off x="-1744376" y="8963971"/>
            <a:ext cx="4869749" cy="2904141"/>
          </a:xfrm>
          <a:custGeom>
            <a:avLst/>
            <a:gdLst/>
            <a:ahLst/>
            <a:cxnLst/>
            <a:rect l="l" t="t" r="r" b="b"/>
            <a:pathLst>
              <a:path w="4869749" h="2904141">
                <a:moveTo>
                  <a:pt x="0" y="0"/>
                </a:moveTo>
                <a:lnTo>
                  <a:pt x="4869749" y="0"/>
                </a:lnTo>
                <a:lnTo>
                  <a:pt x="4869749" y="2904141"/>
                </a:lnTo>
                <a:lnTo>
                  <a:pt x="0" y="29041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14963825" y="248076"/>
            <a:ext cx="3134142" cy="483999"/>
            <a:chOff x="0" y="0"/>
            <a:chExt cx="4178856" cy="645332"/>
          </a:xfrm>
        </p:grpSpPr>
        <p:sp>
          <p:nvSpPr>
            <p:cNvPr id="15" name="AutoShape 15"/>
            <p:cNvSpPr/>
            <p:nvPr/>
          </p:nvSpPr>
          <p:spPr>
            <a:xfrm>
              <a:off x="0" y="0"/>
              <a:ext cx="4178856" cy="645332"/>
            </a:xfrm>
            <a:prstGeom prst="rect">
              <a:avLst/>
            </a:prstGeom>
            <a:solidFill>
              <a:srgbClr val="FF5F05"/>
            </a:solidFill>
          </p:spPr>
          <p:txBody>
            <a:bodyPr/>
            <a:lstStyle/>
            <a:p>
              <a:endParaRPr lang="en-US"/>
            </a:p>
          </p:txBody>
        </p:sp>
        <p:sp>
          <p:nvSpPr>
            <p:cNvPr id="16" name="TextBox 16"/>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10" action="ppaction://hlinksldjump"/>
                </a:rPr>
                <a:t>BACK TO AGENDA PAGE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35391" y="-1482478"/>
            <a:ext cx="13770229" cy="10740778"/>
          </a:xfrm>
          <a:custGeom>
            <a:avLst/>
            <a:gdLst/>
            <a:ahLst/>
            <a:cxnLst/>
            <a:rect l="l" t="t" r="r" b="b"/>
            <a:pathLst>
              <a:path w="13770229" h="10740778">
                <a:moveTo>
                  <a:pt x="0" y="0"/>
                </a:moveTo>
                <a:lnTo>
                  <a:pt x="13770229" y="0"/>
                </a:lnTo>
                <a:lnTo>
                  <a:pt x="13770229" y="10740778"/>
                </a:lnTo>
                <a:lnTo>
                  <a:pt x="0" y="10740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7727189" y="2547905"/>
          <a:ext cx="9532110" cy="6710394"/>
        </p:xfrm>
        <a:graphic>
          <a:graphicData uri="http://schemas.openxmlformats.org/drawingml/2006/table">
            <a:tbl>
              <a:tblPr/>
              <a:tblGrid>
                <a:gridCol w="4766055">
                  <a:extLst>
                    <a:ext uri="{9D8B030D-6E8A-4147-A177-3AD203B41FA5}">
                      <a16:colId xmlns:a16="http://schemas.microsoft.com/office/drawing/2014/main" val="20000"/>
                    </a:ext>
                  </a:extLst>
                </a:gridCol>
                <a:gridCol w="4766055">
                  <a:extLst>
                    <a:ext uri="{9D8B030D-6E8A-4147-A177-3AD203B41FA5}">
                      <a16:colId xmlns:a16="http://schemas.microsoft.com/office/drawing/2014/main" val="20001"/>
                    </a:ext>
                  </a:extLst>
                </a:gridCol>
              </a:tblGrid>
              <a:tr h="2236798">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Page Funnel &amp; Section Tracking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Drop Off Point Analysis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2236798">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Defined URL Tracking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Advanced UTM &amp; Hierarchy Tracking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2236798">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Comprehensive Click Tracking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Business vs. Online Domain Differentiations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1028700" y="6667500"/>
            <a:ext cx="5717414" cy="2590800"/>
          </a:xfrm>
          <a:prstGeom prst="rect">
            <a:avLst/>
          </a:prstGeom>
        </p:spPr>
        <p:txBody>
          <a:bodyPr lIns="0" tIns="0" rIns="0" bIns="0" rtlCol="0" anchor="t">
            <a:spAutoFit/>
          </a:bodyPr>
          <a:lstStyle/>
          <a:p>
            <a:pPr marL="0" lvl="0" indent="0" algn="l">
              <a:lnSpc>
                <a:spcPts val="10200"/>
              </a:lnSpc>
              <a:spcBef>
                <a:spcPct val="0"/>
              </a:spcBef>
            </a:pPr>
            <a:r>
              <a:rPr lang="en-US" sz="8500" b="1" u="none">
                <a:solidFill>
                  <a:srgbClr val="13294B"/>
                </a:solidFill>
                <a:latin typeface="IBM Plex Sans Bold"/>
                <a:ea typeface="IBM Plex Sans Bold"/>
                <a:cs typeface="IBM Plex Sans Bold"/>
                <a:sym typeface="IBM Plex Sans Bold"/>
              </a:rPr>
              <a:t>Proposed Solutions</a:t>
            </a:r>
          </a:p>
        </p:txBody>
      </p:sp>
      <p:grpSp>
        <p:nvGrpSpPr>
          <p:cNvPr id="5" name="Group 5"/>
          <p:cNvGrpSpPr/>
          <p:nvPr/>
        </p:nvGrpSpPr>
        <p:grpSpPr>
          <a:xfrm>
            <a:off x="14125158" y="1028700"/>
            <a:ext cx="3134142" cy="483999"/>
            <a:chOff x="0" y="0"/>
            <a:chExt cx="4178856" cy="645332"/>
          </a:xfrm>
        </p:grpSpPr>
        <p:sp>
          <p:nvSpPr>
            <p:cNvPr id="6" name="AutoShape 6"/>
            <p:cNvSpPr/>
            <p:nvPr/>
          </p:nvSpPr>
          <p:spPr>
            <a:xfrm>
              <a:off x="0" y="0"/>
              <a:ext cx="4178856" cy="645332"/>
            </a:xfrm>
            <a:prstGeom prst="rect">
              <a:avLst/>
            </a:prstGeom>
            <a:solidFill>
              <a:srgbClr val="FF5F05"/>
            </a:solidFill>
          </p:spPr>
          <p:txBody>
            <a:bodyPr/>
            <a:lstStyle/>
            <a:p>
              <a:endParaRPr lang="en-US"/>
            </a:p>
          </p:txBody>
        </p:sp>
        <p:sp>
          <p:nvSpPr>
            <p:cNvPr id="7" name="TextBox 7"/>
            <p:cNvSpPr txBox="1"/>
            <p:nvPr/>
          </p:nvSpPr>
          <p:spPr>
            <a:xfrm>
              <a:off x="291683" y="126040"/>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4" action="ppaction://hlinksldjump"/>
                </a:rPr>
                <a:t>BACK TO AGENDA PAGE</a:t>
              </a:r>
            </a:p>
          </p:txBody>
        </p:sp>
      </p:grpSp>
      <p:sp>
        <p:nvSpPr>
          <p:cNvPr id="8" name="Freeform 8">
            <a:hlinkClick r:id="rId5"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6"/>
            <a:stretch>
              <a:fillRect/>
            </a:stretch>
          </a:blipFill>
          <a:ln cap="sq">
            <a:noFill/>
            <a:prstDash val="solid"/>
            <a:miter/>
          </a:ln>
        </p:spPr>
        <p:txBody>
          <a:bodyPr/>
          <a:lstStyle/>
          <a:p>
            <a:endParaRPr lang="en-US"/>
          </a:p>
        </p:txBody>
      </p:sp>
      <p:sp>
        <p:nvSpPr>
          <p:cNvPr id="9" name="TextBox 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7"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7" tooltip="https://giesbusiness.illinois.edu"/>
              </a:rPr>
              <a:t>Gies College of Business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679742" y="-185111"/>
            <a:ext cx="10450427" cy="10277332"/>
          </a:xfrm>
          <a:prstGeom prst="rect">
            <a:avLst/>
          </a:prstGeom>
        </p:spPr>
      </p:pic>
      <p:sp>
        <p:nvSpPr>
          <p:cNvPr id="3" name="AutoShape 3"/>
          <p:cNvSpPr/>
          <p:nvPr/>
        </p:nvSpPr>
        <p:spPr>
          <a:xfrm>
            <a:off x="0" y="0"/>
            <a:ext cx="7962901" cy="10287000"/>
          </a:xfrm>
          <a:prstGeom prst="rect">
            <a:avLst/>
          </a:prstGeom>
          <a:solidFill>
            <a:srgbClr val="F4F4F4"/>
          </a:solidFill>
        </p:spPr>
        <p:txBody>
          <a:bodyPr/>
          <a:lstStyle/>
          <a:p>
            <a:endParaRPr lang="en-US"/>
          </a:p>
        </p:txBody>
      </p:sp>
      <p:sp>
        <p:nvSpPr>
          <p:cNvPr id="4" name="TextBox 4"/>
          <p:cNvSpPr txBox="1"/>
          <p:nvPr/>
        </p:nvSpPr>
        <p:spPr>
          <a:xfrm>
            <a:off x="1028700" y="3343563"/>
            <a:ext cx="5590555" cy="2590800"/>
          </a:xfrm>
          <a:prstGeom prst="rect">
            <a:avLst/>
          </a:prstGeom>
        </p:spPr>
        <p:txBody>
          <a:bodyPr lIns="0" tIns="0" rIns="0" bIns="0" rtlCol="0" anchor="t">
            <a:spAutoFit/>
          </a:bodyPr>
          <a:lstStyle/>
          <a:p>
            <a:pPr marL="0" lvl="0" indent="0" algn="l">
              <a:lnSpc>
                <a:spcPts val="10200"/>
              </a:lnSpc>
              <a:spcBef>
                <a:spcPct val="0"/>
              </a:spcBef>
            </a:pPr>
            <a:r>
              <a:rPr lang="en-US" sz="8500">
                <a:solidFill>
                  <a:srgbClr val="13294B"/>
                </a:solidFill>
                <a:latin typeface="IBM Plex Sans"/>
                <a:ea typeface="IBM Plex Sans"/>
                <a:cs typeface="IBM Plex Sans"/>
                <a:sym typeface="IBM Plex Sans"/>
              </a:rPr>
              <a:t>Trend </a:t>
            </a:r>
            <a:r>
              <a:rPr lang="en-US" sz="8500" b="1">
                <a:solidFill>
                  <a:srgbClr val="13294B"/>
                </a:solidFill>
                <a:latin typeface="IBM Plex Sans Bold"/>
                <a:ea typeface="IBM Plex Sans Bold"/>
                <a:cs typeface="IBM Plex Sans Bold"/>
                <a:sym typeface="IBM Plex Sans Bold"/>
              </a:rPr>
              <a:t>Report</a:t>
            </a:r>
          </a:p>
        </p:txBody>
      </p:sp>
      <p:grpSp>
        <p:nvGrpSpPr>
          <p:cNvPr id="5" name="Group 5"/>
          <p:cNvGrpSpPr/>
          <p:nvPr/>
        </p:nvGrpSpPr>
        <p:grpSpPr>
          <a:xfrm>
            <a:off x="1028700" y="9199100"/>
            <a:ext cx="3134142" cy="483999"/>
            <a:chOff x="0" y="0"/>
            <a:chExt cx="4178856" cy="645332"/>
          </a:xfrm>
        </p:grpSpPr>
        <p:sp>
          <p:nvSpPr>
            <p:cNvPr id="6" name="AutoShape 6"/>
            <p:cNvSpPr/>
            <p:nvPr/>
          </p:nvSpPr>
          <p:spPr>
            <a:xfrm>
              <a:off x="0" y="0"/>
              <a:ext cx="4178856" cy="645332"/>
            </a:xfrm>
            <a:prstGeom prst="rect">
              <a:avLst/>
            </a:prstGeom>
            <a:solidFill>
              <a:srgbClr val="FF5F05"/>
            </a:solidFill>
          </p:spPr>
          <p:txBody>
            <a:bodyPr/>
            <a:lstStyle/>
            <a:p>
              <a:endParaRPr lang="en-US"/>
            </a:p>
          </p:txBody>
        </p:sp>
        <p:sp>
          <p:nvSpPr>
            <p:cNvPr id="7" name="TextBox 7"/>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4" action="ppaction://hlinksldjump"/>
                </a:rPr>
                <a:t>BACK TO AGENDA PAGE</a:t>
              </a:r>
            </a:p>
          </p:txBody>
        </p:sp>
      </p:grpSp>
      <p:grpSp>
        <p:nvGrpSpPr>
          <p:cNvPr id="8" name="Group 8"/>
          <p:cNvGrpSpPr/>
          <p:nvPr/>
        </p:nvGrpSpPr>
        <p:grpSpPr>
          <a:xfrm>
            <a:off x="1028700" y="6475122"/>
            <a:ext cx="6530605" cy="2257990"/>
            <a:chOff x="0" y="-28575"/>
            <a:chExt cx="7608743" cy="3750396"/>
          </a:xfrm>
        </p:grpSpPr>
        <p:sp>
          <p:nvSpPr>
            <p:cNvPr id="9" name="TextBox 9"/>
            <p:cNvSpPr txBox="1"/>
            <p:nvPr/>
          </p:nvSpPr>
          <p:spPr>
            <a:xfrm>
              <a:off x="0" y="-28575"/>
              <a:ext cx="7608743" cy="3750396"/>
            </a:xfrm>
            <a:prstGeom prst="rect">
              <a:avLst/>
            </a:prstGeom>
          </p:spPr>
          <p:txBody>
            <a:bodyPr lIns="0" tIns="0" rIns="0" bIns="0" rtlCol="0" anchor="t">
              <a:spAutoFit/>
            </a:bodyPr>
            <a:lstStyle/>
            <a:p>
              <a:pPr algn="l">
                <a:lnSpc>
                  <a:spcPts val="3640"/>
                </a:lnSpc>
              </a:pPr>
              <a:r>
                <a:rPr lang="en-US" sz="2800" b="1" dirty="0">
                  <a:solidFill>
                    <a:srgbClr val="13294B"/>
                  </a:solidFill>
                  <a:latin typeface="IBM Plex Sans Bold"/>
                  <a:ea typeface="IBM Plex Sans Bold"/>
                  <a:cs typeface="IBM Plex Sans Bold"/>
                  <a:sym typeface="IBM Plex Sans Bold"/>
                </a:rPr>
                <a:t>Gies Business New Users vs Active Users Overtime</a:t>
              </a:r>
            </a:p>
            <a:p>
              <a:pPr algn="just">
                <a:lnSpc>
                  <a:spcPts val="3640"/>
                </a:lnSpc>
              </a:pPr>
              <a:r>
                <a:rPr lang="en-US" sz="2000" b="1" i="1" dirty="0">
                  <a:solidFill>
                    <a:srgbClr val="FF0000"/>
                  </a:solidFill>
                  <a:latin typeface="IBM Plex Sans Bold"/>
                  <a:ea typeface="IBM Plex Sans Bold"/>
                  <a:cs typeface="IBM Plex Sans Bold"/>
                  <a:sym typeface="IBM Plex Sans Bold"/>
                </a:rPr>
                <a:t>Active Users increased by ~300% in Oct-24 from Aug-24  and similar trend is followed by New users which indicates New prospects are interested to join Gies.</a:t>
              </a:r>
            </a:p>
          </p:txBody>
        </p:sp>
        <p:sp>
          <p:nvSpPr>
            <p:cNvPr id="10" name="TextBox 10"/>
            <p:cNvSpPr txBox="1"/>
            <p:nvPr/>
          </p:nvSpPr>
          <p:spPr>
            <a:xfrm>
              <a:off x="0" y="1665163"/>
              <a:ext cx="7608743" cy="532342"/>
            </a:xfrm>
            <a:prstGeom prst="rect">
              <a:avLst/>
            </a:prstGeom>
          </p:spPr>
          <p:txBody>
            <a:bodyPr lIns="0" tIns="0" rIns="0" bIns="0" rtlCol="0" anchor="t">
              <a:spAutoFit/>
            </a:bodyPr>
            <a:lstStyle/>
            <a:p>
              <a:pPr algn="l">
                <a:lnSpc>
                  <a:spcPts val="3250"/>
                </a:lnSpc>
              </a:pPr>
              <a:endParaRPr/>
            </a:p>
          </p:txBody>
        </p:sp>
      </p:grpSp>
      <p:sp>
        <p:nvSpPr>
          <p:cNvPr id="11" name="Freeform 11">
            <a:hlinkClick r:id="rId5"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6"/>
            <a:stretch>
              <a:fillRect/>
            </a:stretch>
          </a:blipFill>
          <a:ln cap="sq">
            <a:noFill/>
            <a:prstDash val="solid"/>
            <a:miter/>
          </a:ln>
        </p:spPr>
        <p:txBody>
          <a:bodyPr/>
          <a:lstStyle/>
          <a:p>
            <a:endParaRPr lang="en-US"/>
          </a:p>
        </p:txBody>
      </p:sp>
      <p:sp>
        <p:nvSpPr>
          <p:cNvPr id="12" name="TextBox 12"/>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7"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7" tooltip="https://giesbusiness.illinois.edu"/>
              </a:rPr>
              <a:t>Gies College of Business</a:t>
            </a:r>
          </a:p>
        </p:txBody>
      </p:sp>
      <p:sp>
        <p:nvSpPr>
          <p:cNvPr id="13" name="TextBox 13"/>
          <p:cNvSpPr txBox="1"/>
          <p:nvPr/>
        </p:nvSpPr>
        <p:spPr>
          <a:xfrm>
            <a:off x="11655135" y="9942471"/>
            <a:ext cx="5604165" cy="211726"/>
          </a:xfrm>
          <a:prstGeom prst="rect">
            <a:avLst/>
          </a:prstGeom>
        </p:spPr>
        <p:txBody>
          <a:bodyPr lIns="0" tIns="0" rIns="0" bIns="0" rtlCol="0" anchor="t">
            <a:spAutoFit/>
          </a:bodyPr>
          <a:lstStyle/>
          <a:p>
            <a:pPr algn="ctr">
              <a:lnSpc>
                <a:spcPts val="1621"/>
              </a:lnSpc>
              <a:spcBef>
                <a:spcPct val="0"/>
              </a:spcBef>
            </a:pPr>
            <a:r>
              <a:rPr lang="en-US" sz="1350" b="1" i="1">
                <a:solidFill>
                  <a:srgbClr val="FF3131"/>
                </a:solidFill>
                <a:latin typeface="IBM Plex Sans Bold Italics"/>
                <a:ea typeface="IBM Plex Sans Bold Italics"/>
                <a:cs typeface="IBM Plex Sans Bold Italics"/>
                <a:sym typeface="IBM Plex Sans Bold Italics"/>
              </a:rPr>
              <a:t>Gies Business Only Last 90 Days  - Aug 22, 2024 to Nov 22, 2024</a:t>
            </a:r>
          </a:p>
        </p:txBody>
      </p:sp>
      <p:sp>
        <p:nvSpPr>
          <p:cNvPr id="14" name="TextBox 13">
            <a:extLst>
              <a:ext uri="{FF2B5EF4-FFF2-40B4-BE49-F238E27FC236}">
                <a16:creationId xmlns:a16="http://schemas.microsoft.com/office/drawing/2014/main" id="{EC5B815F-2E3E-21A2-5473-5CD64AE60E0A}"/>
              </a:ext>
            </a:extLst>
          </p:cNvPr>
          <p:cNvSpPr txBox="1"/>
          <p:nvPr/>
        </p:nvSpPr>
        <p:spPr>
          <a:xfrm>
            <a:off x="12904955" y="9399577"/>
            <a:ext cx="990600" cy="369332"/>
          </a:xfrm>
          <a:prstGeom prst="rect">
            <a:avLst/>
          </a:prstGeom>
          <a:noFill/>
        </p:spPr>
        <p:txBody>
          <a:bodyPr wrap="square" rtlCol="0">
            <a:spAutoFit/>
          </a:bodyPr>
          <a:lstStyle/>
          <a:p>
            <a:r>
              <a:rPr lang="en-IN" b="1" dirty="0"/>
              <a:t>MONTH</a:t>
            </a:r>
            <a:endParaRPr lang="en-US" b="1" dirty="0"/>
          </a:p>
        </p:txBody>
      </p:sp>
      <p:sp>
        <p:nvSpPr>
          <p:cNvPr id="15" name="TextBox 14">
            <a:extLst>
              <a:ext uri="{FF2B5EF4-FFF2-40B4-BE49-F238E27FC236}">
                <a16:creationId xmlns:a16="http://schemas.microsoft.com/office/drawing/2014/main" id="{0D232DA7-6161-7841-3173-BB5182500041}"/>
              </a:ext>
            </a:extLst>
          </p:cNvPr>
          <p:cNvSpPr txBox="1"/>
          <p:nvPr/>
        </p:nvSpPr>
        <p:spPr>
          <a:xfrm rot="16200000">
            <a:off x="7772704" y="4768889"/>
            <a:ext cx="990600" cy="369332"/>
          </a:xfrm>
          <a:prstGeom prst="rect">
            <a:avLst/>
          </a:prstGeom>
          <a:noFill/>
        </p:spPr>
        <p:txBody>
          <a:bodyPr wrap="square" rtlCol="0">
            <a:spAutoFit/>
          </a:bodyPr>
          <a:lstStyle/>
          <a:p>
            <a:r>
              <a:rPr lang="en-IN" b="1" dirty="0"/>
              <a:t>USERS</a:t>
            </a:r>
            <a:endParaRPr lang="en-US" b="1" dirty="0"/>
          </a:p>
        </p:txBody>
      </p:sp>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926923"/>
            <a:ext cx="8115300" cy="2336888"/>
          </a:xfrm>
          <a:prstGeom prst="rect">
            <a:avLst/>
          </a:prstGeom>
          <a:solidFill>
            <a:srgbClr val="F4F4F4"/>
          </a:solidFill>
        </p:spPr>
        <p:txBody>
          <a:bodyPr/>
          <a:lstStyle/>
          <a:p>
            <a:endParaRPr lang="en-US"/>
          </a:p>
        </p:txBody>
      </p:sp>
      <p:grpSp>
        <p:nvGrpSpPr>
          <p:cNvPr id="3" name="Group 3"/>
          <p:cNvGrpSpPr/>
          <p:nvPr/>
        </p:nvGrpSpPr>
        <p:grpSpPr>
          <a:xfrm>
            <a:off x="679631" y="8774301"/>
            <a:ext cx="3134142" cy="483999"/>
            <a:chOff x="0" y="0"/>
            <a:chExt cx="4178856" cy="645332"/>
          </a:xfrm>
        </p:grpSpPr>
        <p:sp>
          <p:nvSpPr>
            <p:cNvPr id="4" name="AutoShape 4"/>
            <p:cNvSpPr/>
            <p:nvPr/>
          </p:nvSpPr>
          <p:spPr>
            <a:xfrm>
              <a:off x="0" y="0"/>
              <a:ext cx="4178856" cy="645332"/>
            </a:xfrm>
            <a:prstGeom prst="rect">
              <a:avLst/>
            </a:prstGeom>
            <a:solidFill>
              <a:srgbClr val="FF5F05"/>
            </a:solidFill>
          </p:spPr>
          <p:txBody>
            <a:bodyPr/>
            <a:lstStyle/>
            <a:p>
              <a:endParaRPr lang="en-US"/>
            </a:p>
          </p:txBody>
        </p:sp>
        <p:sp>
          <p:nvSpPr>
            <p:cNvPr id="5" name="TextBox 5"/>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2" action="ppaction://hlinksldjump"/>
                </a:rPr>
                <a:t>BACK TO AGENDA PAGE</a:t>
              </a:r>
            </a:p>
          </p:txBody>
        </p:sp>
      </p:grpSp>
      <p:sp>
        <p:nvSpPr>
          <p:cNvPr id="6" name="TextBox 6"/>
          <p:cNvSpPr txBox="1"/>
          <p:nvPr/>
        </p:nvSpPr>
        <p:spPr>
          <a:xfrm>
            <a:off x="1028700" y="4190967"/>
            <a:ext cx="6705600" cy="38862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13294B"/>
                </a:solidFill>
                <a:latin typeface="IBM Plex Sans"/>
                <a:ea typeface="IBM Plex Sans"/>
                <a:cs typeface="IBM Plex Sans"/>
                <a:sym typeface="IBM Plex Sans"/>
              </a:rPr>
              <a:t>Key Performance </a:t>
            </a:r>
            <a:r>
              <a:rPr lang="en-US" sz="8500" b="1" u="none">
                <a:solidFill>
                  <a:srgbClr val="13294B"/>
                </a:solidFill>
                <a:latin typeface="IBM Plex Sans Bold"/>
                <a:ea typeface="IBM Plex Sans Bold"/>
                <a:cs typeface="IBM Plex Sans Bold"/>
                <a:sym typeface="IBM Plex Sans Bold"/>
              </a:rPr>
              <a:t>Indicators</a:t>
            </a:r>
          </a:p>
        </p:txBody>
      </p:sp>
      <p:pic>
        <p:nvPicPr>
          <p:cNvPr id="7" name="Picture 7"/>
          <p:cNvPicPr>
            <a:picLocks noChangeAspect="1"/>
          </p:cNvPicPr>
          <p:nvPr/>
        </p:nvPicPr>
        <p:blipFill>
          <a:blip r:embed="rId3"/>
          <a:stretch>
            <a:fillRect/>
          </a:stretch>
        </p:blipFill>
        <p:spPr>
          <a:xfrm>
            <a:off x="9723850" y="1286922"/>
            <a:ext cx="1616890" cy="1616890"/>
          </a:xfrm>
          <a:prstGeom prst="rect">
            <a:avLst/>
          </a:prstGeom>
        </p:spPr>
      </p:pic>
      <p:grpSp>
        <p:nvGrpSpPr>
          <p:cNvPr id="8" name="Group 8"/>
          <p:cNvGrpSpPr/>
          <p:nvPr/>
        </p:nvGrpSpPr>
        <p:grpSpPr>
          <a:xfrm>
            <a:off x="11706441" y="1642844"/>
            <a:ext cx="4940012" cy="869408"/>
            <a:chOff x="0" y="0"/>
            <a:chExt cx="6586683" cy="1159210"/>
          </a:xfrm>
        </p:grpSpPr>
        <p:sp>
          <p:nvSpPr>
            <p:cNvPr id="9" name="TextBox 9"/>
            <p:cNvSpPr txBox="1"/>
            <p:nvPr/>
          </p:nvSpPr>
          <p:spPr>
            <a:xfrm>
              <a:off x="0" y="-28575"/>
              <a:ext cx="6586683"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Direct Traffic &amp; Google</a:t>
              </a:r>
            </a:p>
          </p:txBody>
        </p:sp>
        <p:sp>
          <p:nvSpPr>
            <p:cNvPr id="10" name="TextBox 10"/>
            <p:cNvSpPr txBox="1"/>
            <p:nvPr/>
          </p:nvSpPr>
          <p:spPr>
            <a:xfrm>
              <a:off x="0" y="627017"/>
              <a:ext cx="6586683" cy="5323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39.5% &amp; 37.4% Sessions</a:t>
              </a:r>
            </a:p>
          </p:txBody>
        </p:sp>
      </p:grpSp>
      <p:sp>
        <p:nvSpPr>
          <p:cNvPr id="11" name="AutoShape 11"/>
          <p:cNvSpPr/>
          <p:nvPr/>
        </p:nvSpPr>
        <p:spPr>
          <a:xfrm>
            <a:off x="9144000" y="3975056"/>
            <a:ext cx="8115300" cy="2336888"/>
          </a:xfrm>
          <a:prstGeom prst="rect">
            <a:avLst/>
          </a:prstGeom>
          <a:solidFill>
            <a:srgbClr val="F4F4F4"/>
          </a:solidFill>
        </p:spPr>
        <p:txBody>
          <a:bodyPr/>
          <a:lstStyle/>
          <a:p>
            <a:endParaRPr lang="en-US"/>
          </a:p>
        </p:txBody>
      </p:sp>
      <p:pic>
        <p:nvPicPr>
          <p:cNvPr id="12" name="Picture 12"/>
          <p:cNvPicPr>
            <a:picLocks noChangeAspect="1"/>
          </p:cNvPicPr>
          <p:nvPr/>
        </p:nvPicPr>
        <p:blipFill>
          <a:blip r:embed="rId4"/>
          <a:stretch>
            <a:fillRect/>
          </a:stretch>
        </p:blipFill>
        <p:spPr>
          <a:xfrm>
            <a:off x="9723850" y="4335055"/>
            <a:ext cx="1616890" cy="1616890"/>
          </a:xfrm>
          <a:prstGeom prst="rect">
            <a:avLst/>
          </a:prstGeom>
        </p:spPr>
      </p:pic>
      <p:grpSp>
        <p:nvGrpSpPr>
          <p:cNvPr id="13" name="Group 13"/>
          <p:cNvGrpSpPr/>
          <p:nvPr/>
        </p:nvGrpSpPr>
        <p:grpSpPr>
          <a:xfrm>
            <a:off x="11706441" y="4690977"/>
            <a:ext cx="4940012" cy="869408"/>
            <a:chOff x="0" y="0"/>
            <a:chExt cx="6586683" cy="1159210"/>
          </a:xfrm>
        </p:grpSpPr>
        <p:sp>
          <p:nvSpPr>
            <p:cNvPr id="14" name="TextBox 14"/>
            <p:cNvSpPr txBox="1"/>
            <p:nvPr/>
          </p:nvSpPr>
          <p:spPr>
            <a:xfrm>
              <a:off x="0" y="-28575"/>
              <a:ext cx="6586683"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Page View &amp; User Eng Events</a:t>
              </a:r>
            </a:p>
          </p:txBody>
        </p:sp>
        <p:sp>
          <p:nvSpPr>
            <p:cNvPr id="15" name="TextBox 15"/>
            <p:cNvSpPr txBox="1"/>
            <p:nvPr/>
          </p:nvSpPr>
          <p:spPr>
            <a:xfrm>
              <a:off x="0" y="627017"/>
              <a:ext cx="6586683" cy="5323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26.4% &amp; 20.1% Events</a:t>
              </a:r>
            </a:p>
          </p:txBody>
        </p:sp>
      </p:grpSp>
      <p:sp>
        <p:nvSpPr>
          <p:cNvPr id="16" name="AutoShape 16"/>
          <p:cNvSpPr/>
          <p:nvPr/>
        </p:nvSpPr>
        <p:spPr>
          <a:xfrm>
            <a:off x="9144000" y="7023188"/>
            <a:ext cx="8115300" cy="2336888"/>
          </a:xfrm>
          <a:prstGeom prst="rect">
            <a:avLst/>
          </a:prstGeom>
          <a:solidFill>
            <a:srgbClr val="F4F4F4"/>
          </a:solidFill>
        </p:spPr>
        <p:txBody>
          <a:bodyPr/>
          <a:lstStyle/>
          <a:p>
            <a:endParaRPr lang="en-US"/>
          </a:p>
        </p:txBody>
      </p:sp>
      <p:pic>
        <p:nvPicPr>
          <p:cNvPr id="17" name="Picture 17"/>
          <p:cNvPicPr>
            <a:picLocks noChangeAspect="1"/>
          </p:cNvPicPr>
          <p:nvPr/>
        </p:nvPicPr>
        <p:blipFill>
          <a:blip r:embed="rId5"/>
          <a:stretch>
            <a:fillRect/>
          </a:stretch>
        </p:blipFill>
        <p:spPr>
          <a:xfrm>
            <a:off x="9723850" y="7383187"/>
            <a:ext cx="1616890" cy="1616890"/>
          </a:xfrm>
          <a:prstGeom prst="rect">
            <a:avLst/>
          </a:prstGeom>
        </p:spPr>
      </p:pic>
      <p:grpSp>
        <p:nvGrpSpPr>
          <p:cNvPr id="18" name="Group 18"/>
          <p:cNvGrpSpPr/>
          <p:nvPr/>
        </p:nvGrpSpPr>
        <p:grpSpPr>
          <a:xfrm>
            <a:off x="11706441" y="7739109"/>
            <a:ext cx="4940012" cy="869408"/>
            <a:chOff x="0" y="0"/>
            <a:chExt cx="6586683" cy="1159210"/>
          </a:xfrm>
        </p:grpSpPr>
        <p:sp>
          <p:nvSpPr>
            <p:cNvPr id="19" name="TextBox 19"/>
            <p:cNvSpPr txBox="1"/>
            <p:nvPr/>
          </p:nvSpPr>
          <p:spPr>
            <a:xfrm>
              <a:off x="0" y="-28575"/>
              <a:ext cx="6586683"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Graduate Apply Conversions</a:t>
              </a:r>
            </a:p>
          </p:txBody>
        </p:sp>
        <p:sp>
          <p:nvSpPr>
            <p:cNvPr id="20" name="TextBox 20"/>
            <p:cNvSpPr txBox="1"/>
            <p:nvPr/>
          </p:nvSpPr>
          <p:spPr>
            <a:xfrm>
              <a:off x="0" y="627017"/>
              <a:ext cx="6586683" cy="5323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89.5% conversions</a:t>
              </a:r>
            </a:p>
          </p:txBody>
        </p:sp>
      </p:grpSp>
      <p:sp>
        <p:nvSpPr>
          <p:cNvPr id="21" name="Freeform 21">
            <a:hlinkClick r:id="rId6"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7"/>
            <a:stretch>
              <a:fillRect/>
            </a:stretch>
          </a:blipFill>
          <a:ln cap="sq">
            <a:noFill/>
            <a:prstDash val="solid"/>
            <a:miter/>
          </a:ln>
        </p:spPr>
        <p:txBody>
          <a:bodyPr/>
          <a:lstStyle/>
          <a:p>
            <a:endParaRPr lang="en-US"/>
          </a:p>
        </p:txBody>
      </p:sp>
      <p:sp>
        <p:nvSpPr>
          <p:cNvPr id="22" name="TextBox 22"/>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8"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8" tooltip="https://giesbusiness.illinois.edu"/>
              </a:rPr>
              <a:t>Gies College of Business</a:t>
            </a:r>
          </a:p>
        </p:txBody>
      </p:sp>
      <p:sp>
        <p:nvSpPr>
          <p:cNvPr id="23" name="TextBox 23"/>
          <p:cNvSpPr txBox="1"/>
          <p:nvPr/>
        </p:nvSpPr>
        <p:spPr>
          <a:xfrm>
            <a:off x="11750693" y="9916569"/>
            <a:ext cx="5508607" cy="209550"/>
          </a:xfrm>
          <a:prstGeom prst="rect">
            <a:avLst/>
          </a:prstGeom>
        </p:spPr>
        <p:txBody>
          <a:bodyPr lIns="0" tIns="0" rIns="0" bIns="0" rtlCol="0" anchor="t">
            <a:spAutoFit/>
          </a:bodyPr>
          <a:lstStyle/>
          <a:p>
            <a:pPr algn="ctr">
              <a:lnSpc>
                <a:spcPts val="1680"/>
              </a:lnSpc>
              <a:spcBef>
                <a:spcPct val="0"/>
              </a:spcBef>
            </a:pPr>
            <a:r>
              <a:rPr lang="en-US" sz="1400" b="1" i="1">
                <a:solidFill>
                  <a:srgbClr val="FF3131"/>
                </a:solidFill>
                <a:latin typeface="IBM Plex Sans Bold Italics"/>
                <a:ea typeface="IBM Plex Sans Bold Italics"/>
                <a:cs typeface="IBM Plex Sans Bold Italics"/>
                <a:sym typeface="IBM Plex Sans Bold Italics"/>
              </a:rPr>
              <a:t>Gies Business Only Last 90 Days  - Aug 22, 2024 to Nov 22, 2024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7962900"/>
            <a:ext cx="6438900" cy="1295400"/>
          </a:xfrm>
          <a:prstGeom prst="rect">
            <a:avLst/>
          </a:prstGeom>
        </p:spPr>
        <p:txBody>
          <a:bodyPr lIns="0" tIns="0" rIns="0" bIns="0" rtlCol="0" anchor="t">
            <a:spAutoFit/>
          </a:bodyPr>
          <a:lstStyle/>
          <a:p>
            <a:pPr marL="0" lvl="0" indent="0" algn="l">
              <a:lnSpc>
                <a:spcPts val="10200"/>
              </a:lnSpc>
              <a:spcBef>
                <a:spcPct val="0"/>
              </a:spcBef>
            </a:pPr>
            <a:r>
              <a:rPr lang="en-US" sz="8500" b="1">
                <a:solidFill>
                  <a:srgbClr val="13294B"/>
                </a:solidFill>
                <a:latin typeface="IBM Plex Sans Bold"/>
                <a:ea typeface="IBM Plex Sans Bold"/>
                <a:cs typeface="IBM Plex Sans Bold"/>
                <a:sym typeface="IBM Plex Sans Bold"/>
              </a:rPr>
              <a:t>Learnings</a:t>
            </a:r>
          </a:p>
        </p:txBody>
      </p:sp>
      <p:sp>
        <p:nvSpPr>
          <p:cNvPr id="4" name="AutoShape 4"/>
          <p:cNvSpPr/>
          <p:nvPr/>
        </p:nvSpPr>
        <p:spPr>
          <a:xfrm>
            <a:off x="9144000" y="0"/>
            <a:ext cx="9144000" cy="10287000"/>
          </a:xfrm>
          <a:prstGeom prst="rect">
            <a:avLst/>
          </a:prstGeom>
          <a:solidFill>
            <a:srgbClr val="F4F4F4"/>
          </a:solidFill>
        </p:spPr>
        <p:txBody>
          <a:bodyPr/>
          <a:lstStyle/>
          <a:p>
            <a:endParaRPr lang="en-US"/>
          </a:p>
        </p:txBody>
      </p:sp>
      <p:grpSp>
        <p:nvGrpSpPr>
          <p:cNvPr id="5" name="Group 5"/>
          <p:cNvGrpSpPr/>
          <p:nvPr/>
        </p:nvGrpSpPr>
        <p:grpSpPr>
          <a:xfrm>
            <a:off x="14125158" y="9016300"/>
            <a:ext cx="3134142" cy="483999"/>
            <a:chOff x="0" y="0"/>
            <a:chExt cx="4178856" cy="645332"/>
          </a:xfrm>
        </p:grpSpPr>
        <p:sp>
          <p:nvSpPr>
            <p:cNvPr id="6" name="AutoShape 6"/>
            <p:cNvSpPr/>
            <p:nvPr/>
          </p:nvSpPr>
          <p:spPr>
            <a:xfrm>
              <a:off x="0" y="0"/>
              <a:ext cx="4178856" cy="645332"/>
            </a:xfrm>
            <a:prstGeom prst="rect">
              <a:avLst/>
            </a:prstGeom>
            <a:solidFill>
              <a:srgbClr val="FF5F05"/>
            </a:solidFill>
          </p:spPr>
          <p:txBody>
            <a:bodyPr/>
            <a:lstStyle/>
            <a:p>
              <a:endParaRPr lang="en-US"/>
            </a:p>
          </p:txBody>
        </p:sp>
        <p:sp>
          <p:nvSpPr>
            <p:cNvPr id="7" name="TextBox 7"/>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4" action="ppaction://hlinksldjump"/>
                </a:rPr>
                <a:t>BACK TO AGENDA PAGE</a:t>
              </a:r>
            </a:p>
          </p:txBody>
        </p:sp>
      </p:grpSp>
      <p:sp>
        <p:nvSpPr>
          <p:cNvPr id="8" name="Freeform 8">
            <a:hlinkClick r:id="rId5"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6"/>
            <a:stretch>
              <a:fillRect/>
            </a:stretch>
          </a:blipFill>
          <a:ln cap="sq">
            <a:noFill/>
            <a:prstDash val="solid"/>
            <a:miter/>
          </a:ln>
        </p:spPr>
        <p:txBody>
          <a:bodyPr/>
          <a:lstStyle/>
          <a:p>
            <a:endParaRPr lang="en-US"/>
          </a:p>
        </p:txBody>
      </p:sp>
      <p:sp>
        <p:nvSpPr>
          <p:cNvPr id="9" name="TextBox 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7"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7" tooltip="https://giesbusiness.illinois.edu"/>
              </a:rPr>
              <a:t>Gies College of Business</a:t>
            </a:r>
          </a:p>
        </p:txBody>
      </p:sp>
      <p:sp>
        <p:nvSpPr>
          <p:cNvPr id="10" name="TextBox 10"/>
          <p:cNvSpPr txBox="1"/>
          <p:nvPr/>
        </p:nvSpPr>
        <p:spPr>
          <a:xfrm>
            <a:off x="9786328" y="1038225"/>
            <a:ext cx="7472972" cy="7630294"/>
          </a:xfrm>
          <a:prstGeom prst="rect">
            <a:avLst/>
          </a:prstGeom>
        </p:spPr>
        <p:txBody>
          <a:bodyPr lIns="0" tIns="0" rIns="0" bIns="0" rtlCol="0" anchor="t">
            <a:spAutoFit/>
          </a:bodyPr>
          <a:lstStyle/>
          <a:p>
            <a:pPr marL="633333" lvl="1" indent="-316667" algn="l">
              <a:lnSpc>
                <a:spcPts val="3520"/>
              </a:lnSpc>
              <a:buFont typeface="Arial"/>
              <a:buChar char="•"/>
            </a:pPr>
            <a:r>
              <a:rPr lang="en-US" sz="2933" b="1" i="1" dirty="0">
                <a:solidFill>
                  <a:srgbClr val="13294B"/>
                </a:solidFill>
                <a:latin typeface="IBM Plex Sans Bold Italics"/>
                <a:ea typeface="IBM Plex Sans Bold Italics"/>
                <a:cs typeface="IBM Plex Sans Bold Italics"/>
                <a:sym typeface="IBM Plex Sans Bold Italics"/>
              </a:rPr>
              <a:t>Exploring web Analytics and digital world</a:t>
            </a:r>
          </a:p>
          <a:p>
            <a:pPr algn="l">
              <a:lnSpc>
                <a:spcPts val="3520"/>
              </a:lnSpc>
            </a:pPr>
            <a:endParaRPr lang="en-US" sz="2933" b="1" i="1" dirty="0">
              <a:solidFill>
                <a:srgbClr val="13294B"/>
              </a:solidFill>
              <a:latin typeface="IBM Plex Sans Bold Italics"/>
              <a:ea typeface="IBM Plex Sans Bold Italics"/>
              <a:cs typeface="IBM Plex Sans Bold Italics"/>
              <a:sym typeface="IBM Plex Sans Bold Italics"/>
            </a:endParaRPr>
          </a:p>
          <a:p>
            <a:pPr marL="633333" lvl="1" indent="-316667" algn="l">
              <a:lnSpc>
                <a:spcPts val="3520"/>
              </a:lnSpc>
              <a:spcBef>
                <a:spcPct val="0"/>
              </a:spcBef>
              <a:buFont typeface="Arial"/>
              <a:buChar char="•"/>
            </a:pPr>
            <a:r>
              <a:rPr lang="en-US" sz="2933" b="1" i="1" dirty="0">
                <a:solidFill>
                  <a:srgbClr val="13294B"/>
                </a:solidFill>
                <a:latin typeface="IBM Plex Sans Bold Italics"/>
                <a:ea typeface="IBM Plex Sans Bold Italics"/>
                <a:cs typeface="IBM Plex Sans Bold Italics"/>
                <a:sym typeface="IBM Plex Sans Bold Italics"/>
              </a:rPr>
              <a:t>Technical expertise to understand the way web tracking works</a:t>
            </a:r>
          </a:p>
          <a:p>
            <a:pPr algn="l">
              <a:lnSpc>
                <a:spcPts val="3520"/>
              </a:lnSpc>
              <a:spcBef>
                <a:spcPct val="0"/>
              </a:spcBef>
            </a:pPr>
            <a:endParaRPr lang="en-US" sz="2933" b="1" i="1" dirty="0">
              <a:solidFill>
                <a:srgbClr val="13294B"/>
              </a:solidFill>
              <a:latin typeface="IBM Plex Sans Bold Italics"/>
              <a:ea typeface="IBM Plex Sans Bold Italics"/>
              <a:cs typeface="IBM Plex Sans Bold Italics"/>
              <a:sym typeface="IBM Plex Sans Bold Italics"/>
            </a:endParaRPr>
          </a:p>
          <a:p>
            <a:pPr marL="633333" lvl="1" indent="-316667" algn="l">
              <a:lnSpc>
                <a:spcPts val="3520"/>
              </a:lnSpc>
              <a:spcBef>
                <a:spcPct val="0"/>
              </a:spcBef>
              <a:buFont typeface="Arial"/>
              <a:buChar char="•"/>
            </a:pPr>
            <a:r>
              <a:rPr lang="en-US" sz="2933" b="1" i="1" dirty="0">
                <a:solidFill>
                  <a:srgbClr val="13294B"/>
                </a:solidFill>
                <a:latin typeface="IBM Plex Sans Bold Italics"/>
                <a:ea typeface="IBM Plex Sans Bold Italics"/>
                <a:cs typeface="IBM Plex Sans Bold Italics"/>
                <a:sym typeface="IBM Plex Sans Bold Italics"/>
              </a:rPr>
              <a:t>Team collaboration fostered strong cross-cultural teamwork and exchanging ideas effectively.</a:t>
            </a:r>
          </a:p>
          <a:p>
            <a:pPr algn="l">
              <a:lnSpc>
                <a:spcPts val="3520"/>
              </a:lnSpc>
              <a:spcBef>
                <a:spcPct val="0"/>
              </a:spcBef>
            </a:pPr>
            <a:endParaRPr lang="en-US" sz="2933" b="1" i="1" dirty="0">
              <a:solidFill>
                <a:srgbClr val="13294B"/>
              </a:solidFill>
              <a:latin typeface="IBM Plex Sans Bold Italics"/>
              <a:ea typeface="IBM Plex Sans Bold Italics"/>
              <a:cs typeface="IBM Plex Sans Bold Italics"/>
              <a:sym typeface="IBM Plex Sans Bold Italics"/>
            </a:endParaRPr>
          </a:p>
          <a:p>
            <a:pPr marL="633333" lvl="1" indent="-316667" algn="l">
              <a:lnSpc>
                <a:spcPts val="3520"/>
              </a:lnSpc>
              <a:spcBef>
                <a:spcPct val="0"/>
              </a:spcBef>
              <a:buFont typeface="Arial"/>
              <a:buChar char="•"/>
            </a:pPr>
            <a:r>
              <a:rPr lang="en-US" sz="2933" b="1" i="1" dirty="0">
                <a:solidFill>
                  <a:srgbClr val="13294B"/>
                </a:solidFill>
                <a:latin typeface="IBM Plex Sans Bold Italics"/>
                <a:ea typeface="IBM Plex Sans Bold Italics"/>
                <a:cs typeface="IBM Plex Sans Bold Italics"/>
                <a:sym typeface="IBM Plex Sans Bold Italics"/>
              </a:rPr>
              <a:t>Data-Driven solutions proposed actionable measurement plans, turning insights into strategies</a:t>
            </a:r>
          </a:p>
          <a:p>
            <a:pPr algn="l">
              <a:lnSpc>
                <a:spcPts val="3520"/>
              </a:lnSpc>
              <a:spcBef>
                <a:spcPct val="0"/>
              </a:spcBef>
            </a:pPr>
            <a:endParaRPr lang="en-US" sz="2933" b="1" i="1" dirty="0">
              <a:solidFill>
                <a:srgbClr val="13294B"/>
              </a:solidFill>
              <a:latin typeface="IBM Plex Sans Bold Italics"/>
              <a:ea typeface="IBM Plex Sans Bold Italics"/>
              <a:cs typeface="IBM Plex Sans Bold Italics"/>
              <a:sym typeface="IBM Plex Sans Bold Italics"/>
            </a:endParaRPr>
          </a:p>
          <a:p>
            <a:pPr marL="633333" lvl="1" indent="-316667" algn="l">
              <a:lnSpc>
                <a:spcPts val="3520"/>
              </a:lnSpc>
              <a:spcBef>
                <a:spcPct val="0"/>
              </a:spcBef>
              <a:buFont typeface="Arial"/>
              <a:buChar char="•"/>
            </a:pPr>
            <a:r>
              <a:rPr lang="en-US" sz="2933" b="1" i="1" dirty="0">
                <a:solidFill>
                  <a:srgbClr val="13294B"/>
                </a:solidFill>
                <a:latin typeface="IBM Plex Sans Bold Italics"/>
                <a:ea typeface="IBM Plex Sans Bold Italics"/>
                <a:cs typeface="IBM Plex Sans Bold Italics"/>
                <a:sym typeface="IBM Plex Sans Bold Italics"/>
              </a:rPr>
              <a:t>Adaptability to shared innovative ideas and developed skills for impactful contributions.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25158" y="1028700"/>
            <a:ext cx="3134142" cy="483999"/>
            <a:chOff x="0" y="0"/>
            <a:chExt cx="4178856" cy="645332"/>
          </a:xfrm>
        </p:grpSpPr>
        <p:sp>
          <p:nvSpPr>
            <p:cNvPr id="3" name="AutoShape 3"/>
            <p:cNvSpPr/>
            <p:nvPr/>
          </p:nvSpPr>
          <p:spPr>
            <a:xfrm>
              <a:off x="0" y="0"/>
              <a:ext cx="4178856" cy="645332"/>
            </a:xfrm>
            <a:prstGeom prst="rect">
              <a:avLst/>
            </a:prstGeom>
            <a:solidFill>
              <a:srgbClr val="FF5F05"/>
            </a:solidFill>
          </p:spPr>
          <p:txBody>
            <a:bodyPr/>
            <a:lstStyle/>
            <a:p>
              <a:endParaRPr lang="en-US"/>
            </a:p>
          </p:txBody>
        </p:sp>
        <p:sp>
          <p:nvSpPr>
            <p:cNvPr id="4" name="TextBox 4"/>
            <p:cNvSpPr txBox="1"/>
            <p:nvPr/>
          </p:nvSpPr>
          <p:spPr>
            <a:xfrm>
              <a:off x="291683" y="126040"/>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2" action="ppaction://hlinksldjump"/>
                </a:rPr>
                <a:t>BACK TO AGENDA PAGE</a:t>
              </a:r>
            </a:p>
          </p:txBody>
        </p:sp>
      </p:grpSp>
      <p:sp>
        <p:nvSpPr>
          <p:cNvPr id="5" name="Freeform 5"/>
          <p:cNvSpPr/>
          <p:nvPr/>
        </p:nvSpPr>
        <p:spPr>
          <a:xfrm rot="-9513368">
            <a:off x="-3401841" y="4114140"/>
            <a:ext cx="7436427" cy="8610600"/>
          </a:xfrm>
          <a:custGeom>
            <a:avLst/>
            <a:gdLst/>
            <a:ahLst/>
            <a:cxnLst/>
            <a:rect l="l" t="t" r="r" b="b"/>
            <a:pathLst>
              <a:path w="7436427" h="8610600">
                <a:moveTo>
                  <a:pt x="0" y="0"/>
                </a:moveTo>
                <a:lnTo>
                  <a:pt x="7436427" y="0"/>
                </a:lnTo>
                <a:lnTo>
                  <a:pt x="7436427" y="8610600"/>
                </a:lnTo>
                <a:lnTo>
                  <a:pt x="0" y="8610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7962900"/>
            <a:ext cx="7156595" cy="12954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13294B"/>
                </a:solidFill>
                <a:latin typeface="IBM Plex Sans"/>
                <a:ea typeface="IBM Plex Sans"/>
                <a:cs typeface="IBM Plex Sans"/>
                <a:sym typeface="IBM Plex Sans"/>
              </a:rPr>
              <a:t>Get In </a:t>
            </a:r>
            <a:r>
              <a:rPr lang="en-US" sz="8500" b="1" u="none">
                <a:solidFill>
                  <a:srgbClr val="13294B"/>
                </a:solidFill>
                <a:latin typeface="IBM Plex Sans Bold"/>
                <a:ea typeface="IBM Plex Sans Bold"/>
                <a:cs typeface="IBM Plex Sans Bold"/>
                <a:sym typeface="IBM Plex Sans Bold"/>
              </a:rPr>
              <a:t>Touch</a:t>
            </a:r>
          </a:p>
        </p:txBody>
      </p:sp>
      <p:grpSp>
        <p:nvGrpSpPr>
          <p:cNvPr id="7" name="Group 7"/>
          <p:cNvGrpSpPr/>
          <p:nvPr/>
        </p:nvGrpSpPr>
        <p:grpSpPr>
          <a:xfrm>
            <a:off x="10967892" y="5410172"/>
            <a:ext cx="6493351" cy="7617409"/>
            <a:chOff x="0" y="0"/>
            <a:chExt cx="8657801" cy="10156546"/>
          </a:xfrm>
        </p:grpSpPr>
        <p:sp>
          <p:nvSpPr>
            <p:cNvPr id="8" name="AutoShape 8"/>
            <p:cNvSpPr/>
            <p:nvPr/>
          </p:nvSpPr>
          <p:spPr>
            <a:xfrm>
              <a:off x="0" y="10150194"/>
              <a:ext cx="8657801" cy="0"/>
            </a:xfrm>
            <a:prstGeom prst="line">
              <a:avLst/>
            </a:prstGeom>
            <a:ln w="12702"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0" y="5921039"/>
              <a:ext cx="7518970" cy="740826"/>
            </a:xfrm>
            <a:prstGeom prst="rect">
              <a:avLst/>
            </a:prstGeom>
          </p:spPr>
          <p:txBody>
            <a:bodyPr lIns="0" tIns="0" rIns="0" bIns="0" rtlCol="0" anchor="t">
              <a:spAutoFit/>
            </a:bodyPr>
            <a:lstStyle/>
            <a:p>
              <a:pPr algn="l">
                <a:lnSpc>
                  <a:spcPts val="4550"/>
                </a:lnSpc>
              </a:pPr>
              <a:endParaRPr/>
            </a:p>
          </p:txBody>
        </p:sp>
        <p:sp>
          <p:nvSpPr>
            <p:cNvPr id="10" name="TextBox 10"/>
            <p:cNvSpPr txBox="1"/>
            <p:nvPr/>
          </p:nvSpPr>
          <p:spPr>
            <a:xfrm>
              <a:off x="0" y="-38100"/>
              <a:ext cx="7518970" cy="5752245"/>
            </a:xfrm>
            <a:prstGeom prst="rect">
              <a:avLst/>
            </a:prstGeom>
          </p:spPr>
          <p:txBody>
            <a:bodyPr lIns="0" tIns="0" rIns="0" bIns="0" rtlCol="0" anchor="t">
              <a:spAutoFit/>
            </a:bodyPr>
            <a:lstStyle/>
            <a:p>
              <a:pPr algn="l">
                <a:lnSpc>
                  <a:spcPts val="4940"/>
                </a:lnSpc>
              </a:pPr>
              <a:endParaRPr/>
            </a:p>
            <a:p>
              <a:pPr algn="l">
                <a:lnSpc>
                  <a:spcPts val="4940"/>
                </a:lnSpc>
              </a:pPr>
              <a:r>
                <a:rPr lang="en-US" sz="3800" b="1">
                  <a:solidFill>
                    <a:srgbClr val="9E08FA"/>
                  </a:solidFill>
                  <a:latin typeface="IBM Plex Sans Bold"/>
                  <a:ea typeface="IBM Plex Sans Bold"/>
                  <a:cs typeface="IBM Plex Sans Bold"/>
                  <a:sym typeface="IBM Plex Sans Bold"/>
                </a:rPr>
                <a:t>Aditya Agarwal</a:t>
              </a:r>
            </a:p>
            <a:p>
              <a:pPr algn="l">
                <a:lnSpc>
                  <a:spcPts val="4940"/>
                </a:lnSpc>
              </a:pPr>
              <a:r>
                <a:rPr lang="en-US" sz="3800" b="1">
                  <a:solidFill>
                    <a:srgbClr val="9E08FA"/>
                  </a:solidFill>
                  <a:latin typeface="IBM Plex Sans Bold"/>
                  <a:ea typeface="IBM Plex Sans Bold"/>
                  <a:cs typeface="IBM Plex Sans Bold"/>
                  <a:sym typeface="IBM Plex Sans Bold"/>
                </a:rPr>
                <a:t>Aarushi Nanda</a:t>
              </a:r>
            </a:p>
            <a:p>
              <a:pPr algn="l">
                <a:lnSpc>
                  <a:spcPts val="4940"/>
                </a:lnSpc>
              </a:pPr>
              <a:r>
                <a:rPr lang="en-US" sz="3800" b="1">
                  <a:solidFill>
                    <a:srgbClr val="9E08FA"/>
                  </a:solidFill>
                  <a:latin typeface="IBM Plex Sans Bold"/>
                  <a:ea typeface="IBM Plex Sans Bold"/>
                  <a:cs typeface="IBM Plex Sans Bold"/>
                  <a:sym typeface="IBM Plex Sans Bold"/>
                </a:rPr>
                <a:t>Lasya Venkata Lalpet</a:t>
              </a:r>
            </a:p>
            <a:p>
              <a:pPr algn="l">
                <a:lnSpc>
                  <a:spcPts val="4940"/>
                </a:lnSpc>
              </a:pPr>
              <a:r>
                <a:rPr lang="en-US" sz="3800" b="1">
                  <a:solidFill>
                    <a:srgbClr val="9E08FA"/>
                  </a:solidFill>
                  <a:latin typeface="IBM Plex Sans Bold"/>
                  <a:ea typeface="IBM Plex Sans Bold"/>
                  <a:cs typeface="IBM Plex Sans Bold"/>
                  <a:sym typeface="IBM Plex Sans Bold"/>
                </a:rPr>
                <a:t>Zixiao Liu</a:t>
              </a:r>
            </a:p>
            <a:p>
              <a:pPr algn="l">
                <a:lnSpc>
                  <a:spcPts val="4940"/>
                </a:lnSpc>
              </a:pPr>
              <a:r>
                <a:rPr lang="en-US" sz="3800" b="1">
                  <a:solidFill>
                    <a:srgbClr val="9E08FA"/>
                  </a:solidFill>
                  <a:latin typeface="IBM Plex Sans Bold"/>
                  <a:ea typeface="IBM Plex Sans Bold"/>
                  <a:cs typeface="IBM Plex Sans Bold"/>
                  <a:sym typeface="IBM Plex Sans Bold"/>
                </a:rPr>
                <a:t>Yifei Wang</a:t>
              </a:r>
            </a:p>
            <a:p>
              <a:pPr algn="l">
                <a:lnSpc>
                  <a:spcPts val="4940"/>
                </a:lnSpc>
              </a:pPr>
              <a:endParaRPr lang="en-US" sz="3800" b="1">
                <a:solidFill>
                  <a:srgbClr val="9E08FA"/>
                </a:solidFill>
                <a:latin typeface="IBM Plex Sans Bold"/>
                <a:ea typeface="IBM Plex Sans Bold"/>
                <a:cs typeface="IBM Plex Sans Bold"/>
                <a:sym typeface="IBM Plex Sans Bold"/>
              </a:endParaRPr>
            </a:p>
          </p:txBody>
        </p:sp>
      </p:grpSp>
      <p:sp>
        <p:nvSpPr>
          <p:cNvPr id="11" name="Freeform 11"/>
          <p:cNvSpPr/>
          <p:nvPr/>
        </p:nvSpPr>
        <p:spPr>
          <a:xfrm>
            <a:off x="7098372" y="3052830"/>
            <a:ext cx="3225888" cy="2797724"/>
          </a:xfrm>
          <a:custGeom>
            <a:avLst/>
            <a:gdLst/>
            <a:ahLst/>
            <a:cxnLst/>
            <a:rect l="l" t="t" r="r" b="b"/>
            <a:pathLst>
              <a:path w="3225888" h="2797724">
                <a:moveTo>
                  <a:pt x="0" y="0"/>
                </a:moveTo>
                <a:lnTo>
                  <a:pt x="3225888" y="0"/>
                </a:lnTo>
                <a:lnTo>
                  <a:pt x="3225888" y="2797724"/>
                </a:lnTo>
                <a:lnTo>
                  <a:pt x="0" y="2797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hlinkClick r:id="rId7"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8"/>
            <a:stretch>
              <a:fillRect/>
            </a:stretch>
          </a:blipFill>
          <a:ln cap="sq">
            <a:noFill/>
            <a:prstDash val="solid"/>
            <a:miter/>
          </a:ln>
        </p:spPr>
        <p:txBody>
          <a:bodyPr/>
          <a:lstStyle/>
          <a:p>
            <a:endParaRPr lang="en-US"/>
          </a:p>
        </p:txBody>
      </p:sp>
      <p:sp>
        <p:nvSpPr>
          <p:cNvPr id="13" name="TextBox 13"/>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9"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9" tooltip="https://giesbusiness.illinois.edu"/>
              </a:rPr>
              <a:t>Gies College of Business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31619" y="4096667"/>
            <a:ext cx="11624762" cy="2093667"/>
          </a:xfrm>
          <a:prstGeom prst="rect">
            <a:avLst/>
          </a:prstGeom>
        </p:spPr>
        <p:txBody>
          <a:bodyPr lIns="0" tIns="0" rIns="0" bIns="0" rtlCol="0" anchor="t">
            <a:spAutoFit/>
          </a:bodyPr>
          <a:lstStyle/>
          <a:p>
            <a:pPr marL="0" lvl="0" indent="0" algn="ctr">
              <a:lnSpc>
                <a:spcPts val="16524"/>
              </a:lnSpc>
              <a:spcBef>
                <a:spcPct val="0"/>
              </a:spcBef>
            </a:pPr>
            <a:r>
              <a:rPr lang="en-US" sz="13770" b="1">
                <a:solidFill>
                  <a:srgbClr val="13294B"/>
                </a:solidFill>
                <a:latin typeface="IBM Plex Sans Bold"/>
                <a:ea typeface="IBM Plex Sans Bold"/>
                <a:cs typeface="IBM Plex Sans Bold"/>
                <a:sym typeface="IBM Plex Sans Bold"/>
              </a:rPr>
              <a:t>THANK YOU</a:t>
            </a:r>
          </a:p>
        </p:txBody>
      </p:sp>
      <p:sp>
        <p:nvSpPr>
          <p:cNvPr id="3" name="Freeform 3"/>
          <p:cNvSpPr/>
          <p:nvPr/>
        </p:nvSpPr>
        <p:spPr>
          <a:xfrm>
            <a:off x="12796893" y="-1093859"/>
            <a:ext cx="6996680" cy="5800884"/>
          </a:xfrm>
          <a:custGeom>
            <a:avLst/>
            <a:gdLst/>
            <a:ahLst/>
            <a:cxnLst/>
            <a:rect l="l" t="t" r="r" b="b"/>
            <a:pathLst>
              <a:path w="6996680" h="5800884">
                <a:moveTo>
                  <a:pt x="0" y="0"/>
                </a:moveTo>
                <a:lnTo>
                  <a:pt x="6996680" y="0"/>
                </a:lnTo>
                <a:lnTo>
                  <a:pt x="6996680" y="5800883"/>
                </a:lnTo>
                <a:lnTo>
                  <a:pt x="0" y="5800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hlinkClick r:id="rId4"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5"/>
            <a:stretch>
              <a:fillRect/>
            </a:stretch>
          </a:blipFill>
          <a:ln cap="sq">
            <a:noFill/>
            <a:prstDash val="solid"/>
            <a:miter/>
          </a:ln>
        </p:spPr>
        <p:txBody>
          <a:bodyPr/>
          <a:lstStyle/>
          <a:p>
            <a:endParaRPr lang="en-US"/>
          </a:p>
        </p:txBody>
      </p:sp>
      <p:sp>
        <p:nvSpPr>
          <p:cNvPr id="5" name="TextBox 5"/>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6"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6" tooltip="https://giesbusiness.illinois.edu"/>
              </a:rPr>
              <a:t>Gies College of Business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80075" y="5747638"/>
            <a:ext cx="3679225" cy="2947584"/>
            <a:chOff x="0" y="0"/>
            <a:chExt cx="2998041" cy="2401858"/>
          </a:xfrm>
        </p:grpSpPr>
        <p:sp>
          <p:nvSpPr>
            <p:cNvPr id="3" name="Freeform 3"/>
            <p:cNvSpPr/>
            <p:nvPr/>
          </p:nvSpPr>
          <p:spPr>
            <a:xfrm>
              <a:off x="0" y="0"/>
              <a:ext cx="2998040" cy="2401858"/>
            </a:xfrm>
            <a:custGeom>
              <a:avLst/>
              <a:gdLst/>
              <a:ahLst/>
              <a:cxnLst/>
              <a:rect l="l" t="t" r="r" b="b"/>
              <a:pathLst>
                <a:path w="2998040" h="2401858">
                  <a:moveTo>
                    <a:pt x="63127" y="0"/>
                  </a:moveTo>
                  <a:lnTo>
                    <a:pt x="2934914" y="0"/>
                  </a:lnTo>
                  <a:cubicBezTo>
                    <a:pt x="2951656" y="0"/>
                    <a:pt x="2967712" y="6651"/>
                    <a:pt x="2979551" y="18489"/>
                  </a:cubicBezTo>
                  <a:cubicBezTo>
                    <a:pt x="2991390" y="30328"/>
                    <a:pt x="2998040" y="46385"/>
                    <a:pt x="2998040" y="63127"/>
                  </a:cubicBezTo>
                  <a:lnTo>
                    <a:pt x="2998040" y="2338732"/>
                  </a:lnTo>
                  <a:cubicBezTo>
                    <a:pt x="2998040" y="2373596"/>
                    <a:pt x="2969778" y="2401858"/>
                    <a:pt x="2934914" y="2401858"/>
                  </a:cubicBezTo>
                  <a:lnTo>
                    <a:pt x="63127" y="2401858"/>
                  </a:lnTo>
                  <a:cubicBezTo>
                    <a:pt x="46385" y="2401858"/>
                    <a:pt x="30328" y="2395208"/>
                    <a:pt x="18489" y="2383369"/>
                  </a:cubicBezTo>
                  <a:cubicBezTo>
                    <a:pt x="6651" y="2371530"/>
                    <a:pt x="0" y="2355474"/>
                    <a:pt x="0" y="2338732"/>
                  </a:cubicBezTo>
                  <a:lnTo>
                    <a:pt x="0" y="63127"/>
                  </a:lnTo>
                  <a:cubicBezTo>
                    <a:pt x="0" y="28263"/>
                    <a:pt x="28263" y="0"/>
                    <a:pt x="63127" y="0"/>
                  </a:cubicBezTo>
                  <a:close/>
                </a:path>
              </a:pathLst>
            </a:custGeom>
            <a:solidFill>
              <a:srgbClr val="FFFFFF"/>
            </a:solidFill>
            <a:ln w="9525" cap="rnd">
              <a:solidFill>
                <a:srgbClr val="000000"/>
              </a:solidFill>
              <a:prstDash val="solid"/>
              <a:round/>
            </a:ln>
          </p:spPr>
          <p:txBody>
            <a:bodyPr/>
            <a:lstStyle/>
            <a:p>
              <a:endParaRPr lang="en-US"/>
            </a:p>
          </p:txBody>
        </p:sp>
        <p:sp>
          <p:nvSpPr>
            <p:cNvPr id="4" name="TextBox 4"/>
            <p:cNvSpPr txBox="1"/>
            <p:nvPr/>
          </p:nvSpPr>
          <p:spPr>
            <a:xfrm>
              <a:off x="0" y="-28575"/>
              <a:ext cx="2998041" cy="2430433"/>
            </a:xfrm>
            <a:prstGeom prst="rect">
              <a:avLst/>
            </a:prstGeom>
          </p:spPr>
          <p:txBody>
            <a:bodyPr lIns="254000" tIns="254000" rIns="254000" bIns="254000" rtlCol="0" anchor="ctr"/>
            <a:lstStyle/>
            <a:p>
              <a:pPr algn="l">
                <a:lnSpc>
                  <a:spcPts val="2240"/>
                </a:lnSpc>
              </a:pPr>
              <a:r>
                <a:rPr lang="en-US" sz="1600" b="1">
                  <a:solidFill>
                    <a:srgbClr val="FF5F05"/>
                  </a:solidFill>
                  <a:latin typeface="IBM Plex Sans Bold"/>
                  <a:ea typeface="IBM Plex Sans Bold"/>
                  <a:cs typeface="IBM Plex Sans Bold"/>
                  <a:sym typeface="IBM Plex Sans Bold"/>
                </a:rPr>
                <a:t>Tip:</a:t>
              </a:r>
              <a:r>
                <a:rPr lang="en-US" sz="1600" b="1">
                  <a:solidFill>
                    <a:srgbClr val="9600F2"/>
                  </a:solidFill>
                  <a:latin typeface="IBM Plex Sans Bold"/>
                  <a:ea typeface="IBM Plex Sans Bold"/>
                  <a:cs typeface="IBM Plex Sans Bold"/>
                  <a:sym typeface="IBM Plex Sans Bold"/>
                </a:rPr>
                <a:t> </a:t>
              </a:r>
              <a:r>
                <a:rPr lang="en-US" sz="1600">
                  <a:solidFill>
                    <a:srgbClr val="000000"/>
                  </a:solidFill>
                  <a:latin typeface="IBM Plex Sans"/>
                  <a:ea typeface="IBM Plex Sans"/>
                  <a:cs typeface="IBM Plex Sans"/>
                  <a:sym typeface="IBM Plex Sans"/>
                </a:rPr>
                <a:t>Use links to go to a different page inside your presentation. </a:t>
              </a:r>
            </a:p>
            <a:p>
              <a:pPr algn="l">
                <a:lnSpc>
                  <a:spcPts val="2240"/>
                </a:lnSpc>
              </a:pPr>
              <a:endParaRPr lang="en-US" sz="1600">
                <a:solidFill>
                  <a:srgbClr val="000000"/>
                </a:solidFill>
                <a:latin typeface="IBM Plex Sans"/>
                <a:ea typeface="IBM Plex Sans"/>
                <a:cs typeface="IBM Plex Sans"/>
                <a:sym typeface="IBM Plex Sans"/>
              </a:endParaRPr>
            </a:p>
            <a:p>
              <a:pPr algn="l">
                <a:lnSpc>
                  <a:spcPts val="2240"/>
                </a:lnSpc>
              </a:pPr>
              <a:r>
                <a:rPr lang="en-US" sz="1600" b="1">
                  <a:solidFill>
                    <a:srgbClr val="FF5F05"/>
                  </a:solidFill>
                  <a:latin typeface="IBM Plex Sans Bold"/>
                  <a:ea typeface="IBM Plex Sans Bold"/>
                  <a:cs typeface="IBM Plex Sans Bold"/>
                  <a:sym typeface="IBM Plex Sans Bold"/>
                </a:rPr>
                <a:t>How: </a:t>
              </a:r>
              <a:r>
                <a:rPr lang="en-US" sz="1600">
                  <a:solidFill>
                    <a:srgbClr val="000000"/>
                  </a:solidFill>
                  <a:latin typeface="IBM Plex Sans"/>
                  <a:ea typeface="IBM Plex Sans"/>
                  <a:cs typeface="IBM Plex Sans"/>
                  <a:sym typeface="IBM Plex Sans"/>
                </a:rPr>
                <a:t>Highlight text, click on the link symbol on the toolbar, and select the page in your presentation  you want to connect.</a:t>
              </a:r>
            </a:p>
          </p:txBody>
        </p:sp>
      </p:grpSp>
      <p:sp>
        <p:nvSpPr>
          <p:cNvPr id="5" name="AutoShape 5"/>
          <p:cNvSpPr/>
          <p:nvPr/>
        </p:nvSpPr>
        <p:spPr>
          <a:xfrm>
            <a:off x="0" y="10104444"/>
            <a:ext cx="18288000" cy="182556"/>
          </a:xfrm>
          <a:prstGeom prst="rect">
            <a:avLst/>
          </a:prstGeom>
          <a:solidFill>
            <a:srgbClr val="13294B"/>
          </a:solidFill>
        </p:spPr>
        <p:txBody>
          <a:bodyPr/>
          <a:lstStyle/>
          <a:p>
            <a:endParaRPr lang="en-US"/>
          </a:p>
        </p:txBody>
      </p:sp>
      <p:sp>
        <p:nvSpPr>
          <p:cNvPr id="6" name="TextBox 6"/>
          <p:cNvSpPr txBox="1"/>
          <p:nvPr/>
        </p:nvSpPr>
        <p:spPr>
          <a:xfrm>
            <a:off x="1028700" y="3732784"/>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dirty="0">
                <a:solidFill>
                  <a:srgbClr val="13294B"/>
                </a:solidFill>
                <a:latin typeface="IBM Plex Sans Bold"/>
                <a:ea typeface="IBM Plex Sans Bold"/>
                <a:cs typeface="IBM Plex Sans Bold"/>
                <a:sym typeface="IBM Plex Sans Bold"/>
                <a:hlinkClick r:id="rId3" action="ppaction://hlinksldjump"/>
              </a:rPr>
              <a:t>Executive Summary</a:t>
            </a:r>
            <a:endParaRPr lang="en-US" sz="2500" b="1" dirty="0">
              <a:solidFill>
                <a:srgbClr val="13294B"/>
              </a:solidFill>
              <a:latin typeface="IBM Plex Sans Bold"/>
              <a:ea typeface="IBM Plex Sans Bold"/>
              <a:cs typeface="IBM Plex Sans Bold"/>
              <a:sym typeface="IBM Plex Sans Bold"/>
              <a:hlinkClick r:id="rId4" action="ppaction://hlinksldjump"/>
            </a:endParaRPr>
          </a:p>
        </p:txBody>
      </p:sp>
      <p:sp>
        <p:nvSpPr>
          <p:cNvPr id="7" name="TextBox 7"/>
          <p:cNvSpPr txBox="1"/>
          <p:nvPr/>
        </p:nvSpPr>
        <p:spPr>
          <a:xfrm>
            <a:off x="1028700" y="4492132"/>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5" action="ppaction://hlinksldjump"/>
              </a:rPr>
              <a:t>Business Goal</a:t>
            </a:r>
          </a:p>
        </p:txBody>
      </p:sp>
      <p:sp>
        <p:nvSpPr>
          <p:cNvPr id="8" name="TextBox 8"/>
          <p:cNvSpPr txBox="1"/>
          <p:nvPr/>
        </p:nvSpPr>
        <p:spPr>
          <a:xfrm>
            <a:off x="1028700" y="5251480"/>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6" action="ppaction://hlinksldjump"/>
              </a:rPr>
              <a:t>Challenges</a:t>
            </a:r>
          </a:p>
        </p:txBody>
      </p:sp>
      <p:sp>
        <p:nvSpPr>
          <p:cNvPr id="9" name="TextBox 9"/>
          <p:cNvSpPr txBox="1"/>
          <p:nvPr/>
        </p:nvSpPr>
        <p:spPr>
          <a:xfrm>
            <a:off x="1028700" y="6010828"/>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7" action="ppaction://hlinksldjump"/>
              </a:rPr>
              <a:t>Strategic Plan</a:t>
            </a:r>
          </a:p>
        </p:txBody>
      </p:sp>
      <p:sp>
        <p:nvSpPr>
          <p:cNvPr id="10" name="TextBox 10"/>
          <p:cNvSpPr txBox="1"/>
          <p:nvPr/>
        </p:nvSpPr>
        <p:spPr>
          <a:xfrm>
            <a:off x="1028700" y="6770176"/>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8" action="ppaction://hlinksldjump"/>
              </a:rPr>
              <a:t>Requirements</a:t>
            </a:r>
          </a:p>
        </p:txBody>
      </p:sp>
      <p:sp>
        <p:nvSpPr>
          <p:cNvPr id="11" name="TextBox 11"/>
          <p:cNvSpPr txBox="1"/>
          <p:nvPr/>
        </p:nvSpPr>
        <p:spPr>
          <a:xfrm>
            <a:off x="7304810" y="6010828"/>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9" action="ppaction://hlinksldjump"/>
              </a:rPr>
              <a:t>Team Learnings</a:t>
            </a:r>
          </a:p>
        </p:txBody>
      </p:sp>
      <p:sp>
        <p:nvSpPr>
          <p:cNvPr id="12" name="TextBox 12"/>
          <p:cNvSpPr txBox="1"/>
          <p:nvPr/>
        </p:nvSpPr>
        <p:spPr>
          <a:xfrm>
            <a:off x="7304810" y="3732784"/>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10" action="ppaction://hlinksldjump"/>
              </a:rPr>
              <a:t>Business Proposals</a:t>
            </a:r>
          </a:p>
        </p:txBody>
      </p:sp>
      <p:sp>
        <p:nvSpPr>
          <p:cNvPr id="13" name="TextBox 13"/>
          <p:cNvSpPr txBox="1"/>
          <p:nvPr/>
        </p:nvSpPr>
        <p:spPr>
          <a:xfrm>
            <a:off x="7304810" y="5251480"/>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11" action="ppaction://hlinksldjump"/>
              </a:rPr>
              <a:t>Key Performance Indicators</a:t>
            </a:r>
          </a:p>
        </p:txBody>
      </p:sp>
      <p:sp>
        <p:nvSpPr>
          <p:cNvPr id="14" name="TextBox 14"/>
          <p:cNvSpPr txBox="1"/>
          <p:nvPr/>
        </p:nvSpPr>
        <p:spPr>
          <a:xfrm>
            <a:off x="7304810" y="4492132"/>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12" action="ppaction://hlinksldjump"/>
              </a:rPr>
              <a:t>Reports &amp; Trends</a:t>
            </a:r>
          </a:p>
        </p:txBody>
      </p:sp>
      <p:sp>
        <p:nvSpPr>
          <p:cNvPr id="15" name="TextBox 15"/>
          <p:cNvSpPr txBox="1"/>
          <p:nvPr/>
        </p:nvSpPr>
        <p:spPr>
          <a:xfrm>
            <a:off x="7304810" y="6770176"/>
            <a:ext cx="5446590" cy="4064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13294B"/>
                </a:solidFill>
                <a:latin typeface="IBM Plex Sans Bold"/>
                <a:ea typeface="IBM Plex Sans Bold"/>
                <a:cs typeface="IBM Plex Sans Bold"/>
                <a:sym typeface="IBM Plex Sans Bold"/>
                <a:hlinkClick r:id="rId13" action="ppaction://hlinksldjump"/>
              </a:rPr>
              <a:t>Know the Team</a:t>
            </a:r>
          </a:p>
        </p:txBody>
      </p:sp>
      <p:sp>
        <p:nvSpPr>
          <p:cNvPr id="16" name="TextBox 16"/>
          <p:cNvSpPr txBox="1"/>
          <p:nvPr/>
        </p:nvSpPr>
        <p:spPr>
          <a:xfrm>
            <a:off x="11243072" y="1009609"/>
            <a:ext cx="6016228" cy="1295400"/>
          </a:xfrm>
          <a:prstGeom prst="rect">
            <a:avLst/>
          </a:prstGeom>
        </p:spPr>
        <p:txBody>
          <a:bodyPr lIns="0" tIns="0" rIns="0" bIns="0" rtlCol="0" anchor="t">
            <a:spAutoFit/>
          </a:bodyPr>
          <a:lstStyle/>
          <a:p>
            <a:pPr marL="0" lvl="0" indent="0" algn="ctr">
              <a:lnSpc>
                <a:spcPts val="10200"/>
              </a:lnSpc>
              <a:spcBef>
                <a:spcPct val="0"/>
              </a:spcBef>
            </a:pPr>
            <a:r>
              <a:rPr lang="en-US" sz="8500" b="1" u="none" dirty="0">
                <a:solidFill>
                  <a:srgbClr val="13294B"/>
                </a:solidFill>
                <a:latin typeface="IBM Plex Sans Bold"/>
                <a:ea typeface="IBM Plex Sans Bold"/>
                <a:cs typeface="IBM Plex Sans Bold"/>
                <a:sym typeface="IBM Plex Sans Bold"/>
              </a:rPr>
              <a:t>Agenda</a:t>
            </a:r>
          </a:p>
        </p:txBody>
      </p:sp>
      <p:sp>
        <p:nvSpPr>
          <p:cNvPr id="17" name="Freeform 17">
            <a:hlinkClick r:id="rId14"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15"/>
            <a:stretch>
              <a:fillRect/>
            </a:stretch>
          </a:blipFill>
          <a:ln cap="sq">
            <a:noFill/>
            <a:prstDash val="solid"/>
            <a:miter/>
          </a:ln>
        </p:spPr>
        <p:txBody>
          <a:bodyPr/>
          <a:lstStyle/>
          <a:p>
            <a:endParaRPr lang="en-US"/>
          </a:p>
        </p:txBody>
      </p:sp>
      <p:sp>
        <p:nvSpPr>
          <p:cNvPr id="18" name="TextBox 18"/>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16"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16" tooltip="https://giesbusiness.illinois.edu"/>
              </a:rPr>
              <a:t>Gies College of Business</a:t>
            </a:r>
          </a:p>
        </p:txBody>
      </p:sp>
    </p:spTree>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962901" cy="10287000"/>
          </a:xfrm>
          <a:prstGeom prst="rect">
            <a:avLst/>
          </a:prstGeom>
          <a:solidFill>
            <a:srgbClr val="F4F4F4"/>
          </a:solidFill>
        </p:spPr>
        <p:txBody>
          <a:bodyPr/>
          <a:lstStyle/>
          <a:p>
            <a:endParaRPr lang="en-US"/>
          </a:p>
        </p:txBody>
      </p:sp>
      <p:sp>
        <p:nvSpPr>
          <p:cNvPr id="3" name="TextBox 3"/>
          <p:cNvSpPr txBox="1"/>
          <p:nvPr/>
        </p:nvSpPr>
        <p:spPr>
          <a:xfrm>
            <a:off x="1028700" y="5245262"/>
            <a:ext cx="5590555" cy="25908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13294B"/>
                </a:solidFill>
                <a:latin typeface="IBM Plex Sans"/>
                <a:ea typeface="IBM Plex Sans"/>
                <a:cs typeface="IBM Plex Sans"/>
                <a:sym typeface="IBM Plex Sans"/>
              </a:rPr>
              <a:t>Executive </a:t>
            </a:r>
            <a:r>
              <a:rPr lang="en-US" sz="8500" b="1" u="none">
                <a:solidFill>
                  <a:srgbClr val="13294B"/>
                </a:solidFill>
                <a:latin typeface="IBM Plex Sans Bold"/>
                <a:ea typeface="IBM Plex Sans Bold"/>
                <a:cs typeface="IBM Plex Sans Bold"/>
                <a:sym typeface="IBM Plex Sans Bold"/>
              </a:rPr>
              <a:t>Summary</a:t>
            </a:r>
          </a:p>
        </p:txBody>
      </p:sp>
      <p:grpSp>
        <p:nvGrpSpPr>
          <p:cNvPr id="4" name="Group 4"/>
          <p:cNvGrpSpPr/>
          <p:nvPr/>
        </p:nvGrpSpPr>
        <p:grpSpPr>
          <a:xfrm>
            <a:off x="12199158" y="1028700"/>
            <a:ext cx="5060142" cy="2142378"/>
            <a:chOff x="0" y="0"/>
            <a:chExt cx="6746856" cy="2856504"/>
          </a:xfrm>
        </p:grpSpPr>
        <p:sp>
          <p:nvSpPr>
            <p:cNvPr id="5" name="TextBox 5"/>
            <p:cNvSpPr txBox="1"/>
            <p:nvPr/>
          </p:nvSpPr>
          <p:spPr>
            <a:xfrm>
              <a:off x="0" y="944331"/>
              <a:ext cx="6746856" cy="1912197"/>
            </a:xfrm>
            <a:prstGeom prst="rect">
              <a:avLst/>
            </a:prstGeom>
          </p:spPr>
          <p:txBody>
            <a:bodyPr lIns="0" tIns="0" rIns="0" bIns="0" rtlCol="0" anchor="t">
              <a:spAutoFit/>
            </a:bodyPr>
            <a:lstStyle/>
            <a:p>
              <a:pPr marL="0" lvl="1" indent="0" algn="just">
                <a:lnSpc>
                  <a:spcPts val="2860"/>
                </a:lnSpc>
                <a:spcBef>
                  <a:spcPct val="0"/>
                </a:spcBef>
              </a:pPr>
              <a:r>
                <a:rPr lang="en-US" sz="2200">
                  <a:solidFill>
                    <a:srgbClr val="13294B"/>
                  </a:solidFill>
                  <a:latin typeface="IBM Plex Sans"/>
                  <a:ea typeface="IBM Plex Sans"/>
                  <a:cs typeface="IBM Plex Sans"/>
                  <a:sym typeface="IBM Plex Sans"/>
                </a:rPr>
                <a:t>Enhance Gies Business and Online websites by analyzing user behavior to improve engagement, accessibility, and conversions</a:t>
              </a:r>
            </a:p>
          </p:txBody>
        </p:sp>
        <p:sp>
          <p:nvSpPr>
            <p:cNvPr id="6" name="TextBox 6"/>
            <p:cNvSpPr txBox="1"/>
            <p:nvPr/>
          </p:nvSpPr>
          <p:spPr>
            <a:xfrm>
              <a:off x="0" y="-28646"/>
              <a:ext cx="6746856" cy="638175"/>
            </a:xfrm>
            <a:prstGeom prst="rect">
              <a:avLst/>
            </a:prstGeom>
          </p:spPr>
          <p:txBody>
            <a:bodyPr lIns="0" tIns="0" rIns="0" bIns="0" rtlCol="0" anchor="t">
              <a:spAutoFit/>
            </a:bodyPr>
            <a:lstStyle/>
            <a:p>
              <a:pPr algn="l">
                <a:lnSpc>
                  <a:spcPts val="3900"/>
                </a:lnSpc>
              </a:pPr>
              <a:r>
                <a:rPr lang="en-US" sz="3000" b="1">
                  <a:solidFill>
                    <a:srgbClr val="13294B"/>
                  </a:solidFill>
                  <a:latin typeface="IBM Plex Sans Bold"/>
                  <a:ea typeface="IBM Plex Sans Bold"/>
                  <a:cs typeface="IBM Plex Sans Bold"/>
                  <a:sym typeface="IBM Plex Sans Bold"/>
                </a:rPr>
                <a:t>Overview</a:t>
              </a:r>
            </a:p>
          </p:txBody>
        </p:sp>
      </p:grpSp>
      <p:grpSp>
        <p:nvGrpSpPr>
          <p:cNvPr id="7" name="Group 7"/>
          <p:cNvGrpSpPr/>
          <p:nvPr/>
        </p:nvGrpSpPr>
        <p:grpSpPr>
          <a:xfrm>
            <a:off x="12199158" y="3984307"/>
            <a:ext cx="5060142" cy="3543577"/>
            <a:chOff x="0" y="0"/>
            <a:chExt cx="6746856" cy="4724770"/>
          </a:xfrm>
        </p:grpSpPr>
        <p:sp>
          <p:nvSpPr>
            <p:cNvPr id="8" name="TextBox 8"/>
            <p:cNvSpPr txBox="1"/>
            <p:nvPr/>
          </p:nvSpPr>
          <p:spPr>
            <a:xfrm>
              <a:off x="0" y="957526"/>
              <a:ext cx="6746856" cy="3767243"/>
            </a:xfrm>
            <a:prstGeom prst="rect">
              <a:avLst/>
            </a:prstGeom>
          </p:spPr>
          <p:txBody>
            <a:bodyPr lIns="0" tIns="0" rIns="0" bIns="0" rtlCol="0" anchor="t">
              <a:spAutoFit/>
            </a:bodyPr>
            <a:lstStyle/>
            <a:p>
              <a:pPr algn="just">
                <a:lnSpc>
                  <a:spcPts val="2860"/>
                </a:lnSpc>
              </a:pPr>
              <a:r>
                <a:rPr lang="en-US" sz="2200">
                  <a:solidFill>
                    <a:srgbClr val="13294B"/>
                  </a:solidFill>
                  <a:latin typeface="IBM Plex Sans"/>
                  <a:ea typeface="IBM Plex Sans"/>
                  <a:cs typeface="IBM Plex Sans"/>
                  <a:sym typeface="IBM Plex Sans"/>
                </a:rPr>
                <a:t>Limited user insights, segmentation, analytics configuration, and marketing data integration hinder Gies domains ability to optimize strategies and drive conversions.</a:t>
              </a:r>
            </a:p>
            <a:p>
              <a:pPr algn="l">
                <a:lnSpc>
                  <a:spcPts val="2730"/>
                </a:lnSpc>
              </a:pPr>
              <a:endParaRPr lang="en-US" sz="2200">
                <a:solidFill>
                  <a:srgbClr val="13294B"/>
                </a:solidFill>
                <a:latin typeface="IBM Plex Sans"/>
                <a:ea typeface="IBM Plex Sans"/>
                <a:cs typeface="IBM Plex Sans"/>
                <a:sym typeface="IBM Plex Sans"/>
              </a:endParaRPr>
            </a:p>
            <a:p>
              <a:pPr algn="l">
                <a:lnSpc>
                  <a:spcPts val="2730"/>
                </a:lnSpc>
              </a:pPr>
              <a:endParaRPr lang="en-US" sz="2200">
                <a:solidFill>
                  <a:srgbClr val="13294B"/>
                </a:solidFill>
                <a:latin typeface="IBM Plex Sans"/>
                <a:ea typeface="IBM Plex Sans"/>
                <a:cs typeface="IBM Plex Sans"/>
                <a:sym typeface="IBM Plex Sans"/>
              </a:endParaRPr>
            </a:p>
            <a:p>
              <a:pPr marL="0" lvl="1" indent="0" algn="l">
                <a:lnSpc>
                  <a:spcPts val="2730"/>
                </a:lnSpc>
              </a:pPr>
              <a:endParaRPr lang="en-US" sz="2200">
                <a:solidFill>
                  <a:srgbClr val="13294B"/>
                </a:solidFill>
                <a:latin typeface="IBM Plex Sans"/>
                <a:ea typeface="IBM Plex Sans"/>
                <a:cs typeface="IBM Plex Sans"/>
                <a:sym typeface="IBM Plex Sans"/>
              </a:endParaRPr>
            </a:p>
          </p:txBody>
        </p:sp>
        <p:sp>
          <p:nvSpPr>
            <p:cNvPr id="9" name="TextBox 9"/>
            <p:cNvSpPr txBox="1"/>
            <p:nvPr/>
          </p:nvSpPr>
          <p:spPr>
            <a:xfrm>
              <a:off x="0" y="-28641"/>
              <a:ext cx="6746856" cy="638175"/>
            </a:xfrm>
            <a:prstGeom prst="rect">
              <a:avLst/>
            </a:prstGeom>
          </p:spPr>
          <p:txBody>
            <a:bodyPr lIns="0" tIns="0" rIns="0" bIns="0" rtlCol="0" anchor="t">
              <a:spAutoFit/>
            </a:bodyPr>
            <a:lstStyle/>
            <a:p>
              <a:pPr algn="l">
                <a:lnSpc>
                  <a:spcPts val="3900"/>
                </a:lnSpc>
              </a:pPr>
              <a:r>
                <a:rPr lang="en-US" sz="3000" b="1">
                  <a:solidFill>
                    <a:srgbClr val="13294B"/>
                  </a:solidFill>
                  <a:latin typeface="IBM Plex Sans Bold"/>
                  <a:ea typeface="IBM Plex Sans Bold"/>
                  <a:cs typeface="IBM Plex Sans Bold"/>
                  <a:sym typeface="IBM Plex Sans Bold"/>
                </a:rPr>
                <a:t>Current Status</a:t>
              </a:r>
            </a:p>
          </p:txBody>
        </p:sp>
      </p:grpSp>
      <p:grpSp>
        <p:nvGrpSpPr>
          <p:cNvPr id="10" name="Group 10"/>
          <p:cNvGrpSpPr/>
          <p:nvPr/>
        </p:nvGrpSpPr>
        <p:grpSpPr>
          <a:xfrm>
            <a:off x="12199158" y="6825351"/>
            <a:ext cx="5060142" cy="3897899"/>
            <a:chOff x="0" y="0"/>
            <a:chExt cx="6746856" cy="5197198"/>
          </a:xfrm>
        </p:grpSpPr>
        <p:sp>
          <p:nvSpPr>
            <p:cNvPr id="11" name="TextBox 11"/>
            <p:cNvSpPr txBox="1"/>
            <p:nvPr/>
          </p:nvSpPr>
          <p:spPr>
            <a:xfrm>
              <a:off x="0" y="872002"/>
              <a:ext cx="6746856" cy="4325197"/>
            </a:xfrm>
            <a:prstGeom prst="rect">
              <a:avLst/>
            </a:prstGeom>
          </p:spPr>
          <p:txBody>
            <a:bodyPr lIns="0" tIns="0" rIns="0" bIns="0" rtlCol="0" anchor="t">
              <a:spAutoFit/>
            </a:bodyPr>
            <a:lstStyle/>
            <a:p>
              <a:pPr algn="just">
                <a:lnSpc>
                  <a:spcPts val="2860"/>
                </a:lnSpc>
              </a:pPr>
              <a:r>
                <a:rPr lang="en-US" sz="2200">
                  <a:solidFill>
                    <a:srgbClr val="13294B"/>
                  </a:solidFill>
                  <a:latin typeface="IBM Plex Sans"/>
                  <a:ea typeface="IBM Plex Sans"/>
                  <a:cs typeface="IBM Plex Sans"/>
                  <a:sym typeface="IBM Plex Sans"/>
                </a:rPr>
                <a:t>The vision is to elevate the user experience on the Gies Business and Gies Online domains, drive higher conversions through personalized strategies, and amplify marketing impact with data-driven insights.</a:t>
              </a:r>
            </a:p>
            <a:p>
              <a:pPr algn="just">
                <a:lnSpc>
                  <a:spcPts val="2860"/>
                </a:lnSpc>
              </a:pPr>
              <a:endParaRPr lang="en-US" sz="2200">
                <a:solidFill>
                  <a:srgbClr val="13294B"/>
                </a:solidFill>
                <a:latin typeface="IBM Plex Sans"/>
                <a:ea typeface="IBM Plex Sans"/>
                <a:cs typeface="IBM Plex Sans"/>
                <a:sym typeface="IBM Plex Sans"/>
              </a:endParaRPr>
            </a:p>
            <a:p>
              <a:pPr algn="just">
                <a:lnSpc>
                  <a:spcPts val="2860"/>
                </a:lnSpc>
              </a:pPr>
              <a:endParaRPr lang="en-US" sz="2200">
                <a:solidFill>
                  <a:srgbClr val="13294B"/>
                </a:solidFill>
                <a:latin typeface="IBM Plex Sans"/>
                <a:ea typeface="IBM Plex Sans"/>
                <a:cs typeface="IBM Plex Sans"/>
                <a:sym typeface="IBM Plex Sans"/>
              </a:endParaRPr>
            </a:p>
            <a:p>
              <a:pPr marL="0" lvl="1" indent="0" algn="just">
                <a:lnSpc>
                  <a:spcPts val="2860"/>
                </a:lnSpc>
                <a:spcBef>
                  <a:spcPct val="0"/>
                </a:spcBef>
              </a:pPr>
              <a:endParaRPr lang="en-US" sz="2200">
                <a:solidFill>
                  <a:srgbClr val="13294B"/>
                </a:solidFill>
                <a:latin typeface="IBM Plex Sans"/>
                <a:ea typeface="IBM Plex Sans"/>
                <a:cs typeface="IBM Plex Sans"/>
                <a:sym typeface="IBM Plex Sans"/>
              </a:endParaRPr>
            </a:p>
          </p:txBody>
        </p:sp>
        <p:sp>
          <p:nvSpPr>
            <p:cNvPr id="12" name="TextBox 12"/>
            <p:cNvSpPr txBox="1"/>
            <p:nvPr/>
          </p:nvSpPr>
          <p:spPr>
            <a:xfrm>
              <a:off x="0" y="-28641"/>
              <a:ext cx="6746856"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Vision</a:t>
              </a:r>
            </a:p>
          </p:txBody>
        </p:sp>
      </p:grpSp>
      <p:grpSp>
        <p:nvGrpSpPr>
          <p:cNvPr id="13" name="Group 13"/>
          <p:cNvGrpSpPr/>
          <p:nvPr/>
        </p:nvGrpSpPr>
        <p:grpSpPr>
          <a:xfrm>
            <a:off x="1028700" y="8774301"/>
            <a:ext cx="3134142" cy="483999"/>
            <a:chOff x="0" y="0"/>
            <a:chExt cx="4178856" cy="645332"/>
          </a:xfrm>
        </p:grpSpPr>
        <p:sp>
          <p:nvSpPr>
            <p:cNvPr id="14" name="AutoShape 14"/>
            <p:cNvSpPr/>
            <p:nvPr/>
          </p:nvSpPr>
          <p:spPr>
            <a:xfrm>
              <a:off x="0" y="0"/>
              <a:ext cx="4178856" cy="645332"/>
            </a:xfrm>
            <a:prstGeom prst="rect">
              <a:avLst/>
            </a:prstGeom>
            <a:solidFill>
              <a:srgbClr val="FF5F05"/>
            </a:solidFill>
          </p:spPr>
          <p:txBody>
            <a:bodyPr/>
            <a:lstStyle/>
            <a:p>
              <a:endParaRPr lang="en-US"/>
            </a:p>
          </p:txBody>
        </p:sp>
        <p:sp>
          <p:nvSpPr>
            <p:cNvPr id="15" name="TextBox 15"/>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2" action="ppaction://hlinksldjump"/>
                </a:rPr>
                <a:t>BACK TO AGENDA PAGE</a:t>
              </a:r>
            </a:p>
          </p:txBody>
        </p:sp>
      </p:grpSp>
      <p:sp>
        <p:nvSpPr>
          <p:cNvPr id="16" name="Freeform 16"/>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3"/>
            <a:stretch>
              <a:fillRect/>
            </a:stretch>
          </a:blipFill>
          <a:ln cap="sq">
            <a:noFill/>
            <a:prstDash val="solid"/>
            <a:miter/>
          </a:ln>
        </p:spPr>
        <p:txBody>
          <a:bodyPr/>
          <a:lstStyle/>
          <a:p>
            <a:endParaRPr lang="en-US"/>
          </a:p>
        </p:txBody>
      </p:sp>
      <p:sp>
        <p:nvSpPr>
          <p:cNvPr id="17" name="TextBox 17"/>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4"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4" tooltip="https://giesbusiness.illinois.edu"/>
              </a:rPr>
              <a:t>Gies College of Business</a:t>
            </a:r>
          </a:p>
        </p:txBody>
      </p:sp>
      <p:sp>
        <p:nvSpPr>
          <p:cNvPr id="18" name="Freeform 18"/>
          <p:cNvSpPr/>
          <p:nvPr/>
        </p:nvSpPr>
        <p:spPr>
          <a:xfrm>
            <a:off x="9144000" y="1303796"/>
            <a:ext cx="2318395" cy="2318395"/>
          </a:xfrm>
          <a:custGeom>
            <a:avLst/>
            <a:gdLst/>
            <a:ahLst/>
            <a:cxnLst/>
            <a:rect l="l" t="t" r="r" b="b"/>
            <a:pathLst>
              <a:path w="2318395" h="2318395">
                <a:moveTo>
                  <a:pt x="0" y="0"/>
                </a:moveTo>
                <a:lnTo>
                  <a:pt x="2318395" y="0"/>
                </a:lnTo>
                <a:lnTo>
                  <a:pt x="2318395" y="2318395"/>
                </a:lnTo>
                <a:lnTo>
                  <a:pt x="0" y="2318395"/>
                </a:lnTo>
                <a:lnTo>
                  <a:pt x="0" y="0"/>
                </a:lnTo>
                <a:close/>
              </a:path>
            </a:pathLst>
          </a:custGeom>
          <a:blipFill>
            <a:blip r:embed="rId5"/>
            <a:stretch>
              <a:fillRect/>
            </a:stretch>
          </a:blipFill>
        </p:spPr>
        <p:txBody>
          <a:bodyPr/>
          <a:lstStyle/>
          <a:p>
            <a:endParaRPr lang="en-US"/>
          </a:p>
        </p:txBody>
      </p:sp>
      <p:sp>
        <p:nvSpPr>
          <p:cNvPr id="19" name="Freeform 19"/>
          <p:cNvSpPr/>
          <p:nvPr/>
        </p:nvSpPr>
        <p:spPr>
          <a:xfrm>
            <a:off x="9144000" y="4222266"/>
            <a:ext cx="2318395" cy="2318395"/>
          </a:xfrm>
          <a:custGeom>
            <a:avLst/>
            <a:gdLst/>
            <a:ahLst/>
            <a:cxnLst/>
            <a:rect l="l" t="t" r="r" b="b"/>
            <a:pathLst>
              <a:path w="2318395" h="2318395">
                <a:moveTo>
                  <a:pt x="0" y="0"/>
                </a:moveTo>
                <a:lnTo>
                  <a:pt x="2318395" y="0"/>
                </a:lnTo>
                <a:lnTo>
                  <a:pt x="2318395" y="2318396"/>
                </a:lnTo>
                <a:lnTo>
                  <a:pt x="0" y="2318396"/>
                </a:lnTo>
                <a:lnTo>
                  <a:pt x="0" y="0"/>
                </a:lnTo>
                <a:close/>
              </a:path>
            </a:pathLst>
          </a:custGeom>
          <a:blipFill>
            <a:blip r:embed="rId6"/>
            <a:stretch>
              <a:fillRect/>
            </a:stretch>
          </a:blipFill>
        </p:spPr>
        <p:txBody>
          <a:bodyPr/>
          <a:lstStyle/>
          <a:p>
            <a:endParaRPr lang="en-US"/>
          </a:p>
        </p:txBody>
      </p:sp>
      <p:sp>
        <p:nvSpPr>
          <p:cNvPr id="20" name="Freeform 20"/>
          <p:cNvSpPr/>
          <p:nvPr/>
        </p:nvSpPr>
        <p:spPr>
          <a:xfrm>
            <a:off x="9144000" y="7140909"/>
            <a:ext cx="2318395" cy="2318395"/>
          </a:xfrm>
          <a:custGeom>
            <a:avLst/>
            <a:gdLst/>
            <a:ahLst/>
            <a:cxnLst/>
            <a:rect l="l" t="t" r="r" b="b"/>
            <a:pathLst>
              <a:path w="2318395" h="2318395">
                <a:moveTo>
                  <a:pt x="0" y="0"/>
                </a:moveTo>
                <a:lnTo>
                  <a:pt x="2318395" y="0"/>
                </a:lnTo>
                <a:lnTo>
                  <a:pt x="2318395" y="2318395"/>
                </a:lnTo>
                <a:lnTo>
                  <a:pt x="0" y="2318395"/>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132072" y="5954663"/>
            <a:ext cx="16260828" cy="10022583"/>
          </a:xfrm>
          <a:custGeom>
            <a:avLst/>
            <a:gdLst/>
            <a:ahLst/>
            <a:cxnLst/>
            <a:rect l="l" t="t" r="r" b="b"/>
            <a:pathLst>
              <a:path w="16260828" h="10022583">
                <a:moveTo>
                  <a:pt x="16260828" y="0"/>
                </a:moveTo>
                <a:lnTo>
                  <a:pt x="0" y="0"/>
                </a:lnTo>
                <a:lnTo>
                  <a:pt x="0" y="10022583"/>
                </a:lnTo>
                <a:lnTo>
                  <a:pt x="16260828" y="10022583"/>
                </a:lnTo>
                <a:lnTo>
                  <a:pt x="162608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7098372" y="2965242"/>
          <a:ext cx="9856524" cy="5894556"/>
        </p:xfrm>
        <a:graphic>
          <a:graphicData uri="http://schemas.openxmlformats.org/drawingml/2006/table">
            <a:tbl>
              <a:tblPr/>
              <a:tblGrid>
                <a:gridCol w="3285508">
                  <a:extLst>
                    <a:ext uri="{9D8B030D-6E8A-4147-A177-3AD203B41FA5}">
                      <a16:colId xmlns:a16="http://schemas.microsoft.com/office/drawing/2014/main" val="20000"/>
                    </a:ext>
                  </a:extLst>
                </a:gridCol>
                <a:gridCol w="3285508">
                  <a:extLst>
                    <a:ext uri="{9D8B030D-6E8A-4147-A177-3AD203B41FA5}">
                      <a16:colId xmlns:a16="http://schemas.microsoft.com/office/drawing/2014/main" val="20001"/>
                    </a:ext>
                  </a:extLst>
                </a:gridCol>
                <a:gridCol w="3285508">
                  <a:extLst>
                    <a:ext uri="{9D8B030D-6E8A-4147-A177-3AD203B41FA5}">
                      <a16:colId xmlns:a16="http://schemas.microsoft.com/office/drawing/2014/main" val="20002"/>
                    </a:ext>
                  </a:extLst>
                </a:gridCol>
              </a:tblGrid>
              <a:tr h="1078067">
                <a:tc>
                  <a:txBody>
                    <a:bodyPr/>
                    <a:lstStyle/>
                    <a:p>
                      <a:pPr marL="0" lvl="0" indent="0" algn="ctr">
                        <a:lnSpc>
                          <a:spcPts val="2940"/>
                        </a:lnSpc>
                        <a:spcBef>
                          <a:spcPct val="0"/>
                        </a:spcBef>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Gies Business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Gies Online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886472">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New Users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268K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408K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1024950">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Returning Users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59K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a:solidFill>
                            <a:srgbClr val="13294B"/>
                          </a:solidFill>
                          <a:latin typeface="IBM Plex Sans Bold"/>
                          <a:ea typeface="IBM Plex Sans Bold"/>
                          <a:cs typeface="IBM Plex Sans Bold"/>
                          <a:sym typeface="IBM Plex Sans Bold"/>
                        </a:rPr>
                        <a:t>41K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2"/>
                  </a:ext>
                </a:extLst>
              </a:tr>
              <a:tr h="996984">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Avg. Time Spent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1m 10s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a:solidFill>
                            <a:srgbClr val="13294B"/>
                          </a:solidFill>
                          <a:latin typeface="IBM Plex Sans Bold"/>
                          <a:ea typeface="IBM Plex Sans Bold"/>
                          <a:cs typeface="IBM Plex Sans Bold"/>
                          <a:sym typeface="IBM Plex Sans Bold"/>
                        </a:rPr>
                        <a:t>32s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3"/>
                  </a:ext>
                </a:extLst>
              </a:tr>
              <a:tr h="1014503">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Home Page Views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52K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a:solidFill>
                            <a:srgbClr val="13294B"/>
                          </a:solidFill>
                          <a:latin typeface="IBM Plex Sans Bold"/>
                          <a:ea typeface="IBM Plex Sans Bold"/>
                          <a:cs typeface="IBM Plex Sans Bold"/>
                          <a:sym typeface="IBM Plex Sans Bold"/>
                        </a:rPr>
                        <a:t>196K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893580">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Desktop vs Mobile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65% vs 35%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marL="0" lvl="0" indent="0" algn="ctr">
                        <a:lnSpc>
                          <a:spcPts val="2940"/>
                        </a:lnSpc>
                        <a:spcBef>
                          <a:spcPct val="0"/>
                        </a:spcBef>
                        <a:defRPr/>
                      </a:pPr>
                      <a:r>
                        <a:rPr lang="en-US" sz="2100" b="1" u="none" strike="noStrike">
                          <a:solidFill>
                            <a:srgbClr val="13294B"/>
                          </a:solidFill>
                          <a:latin typeface="IBM Plex Sans Bold"/>
                          <a:ea typeface="IBM Plex Sans Bold"/>
                          <a:cs typeface="IBM Plex Sans Bold"/>
                          <a:sym typeface="IBM Plex Sans Bold"/>
                        </a:rPr>
                        <a:t>32% vs 68%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14125158" y="1028700"/>
            <a:ext cx="3134142" cy="483999"/>
            <a:chOff x="0" y="0"/>
            <a:chExt cx="4178856" cy="645332"/>
          </a:xfrm>
        </p:grpSpPr>
        <p:sp>
          <p:nvSpPr>
            <p:cNvPr id="5" name="AutoShape 5"/>
            <p:cNvSpPr/>
            <p:nvPr/>
          </p:nvSpPr>
          <p:spPr>
            <a:xfrm>
              <a:off x="0" y="0"/>
              <a:ext cx="4178856" cy="645332"/>
            </a:xfrm>
            <a:prstGeom prst="rect">
              <a:avLst/>
            </a:prstGeom>
            <a:solidFill>
              <a:srgbClr val="FF5F05"/>
            </a:solidFill>
          </p:spPr>
          <p:txBody>
            <a:bodyPr/>
            <a:lstStyle/>
            <a:p>
              <a:endParaRPr lang="en-US"/>
            </a:p>
          </p:txBody>
        </p:sp>
        <p:sp>
          <p:nvSpPr>
            <p:cNvPr id="6" name="TextBox 6"/>
            <p:cNvSpPr txBox="1"/>
            <p:nvPr/>
          </p:nvSpPr>
          <p:spPr>
            <a:xfrm>
              <a:off x="291683" y="126040"/>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5" action="ppaction://hlinksldjump"/>
                </a:rPr>
                <a:t>BACK TO AGENDA PAGE</a:t>
              </a:r>
            </a:p>
          </p:txBody>
        </p:sp>
      </p:grpSp>
      <p:sp>
        <p:nvSpPr>
          <p:cNvPr id="7" name="TextBox 7"/>
          <p:cNvSpPr txBox="1"/>
          <p:nvPr/>
        </p:nvSpPr>
        <p:spPr>
          <a:xfrm>
            <a:off x="1028700" y="6667500"/>
            <a:ext cx="5116777" cy="25908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13294B"/>
                </a:solidFill>
                <a:latin typeface="IBM Plex Sans"/>
                <a:ea typeface="IBM Plex Sans"/>
                <a:cs typeface="IBM Plex Sans"/>
                <a:sym typeface="IBM Plex Sans"/>
              </a:rPr>
              <a:t>Executive </a:t>
            </a:r>
            <a:r>
              <a:rPr lang="en-US" sz="8500" b="1" u="none">
                <a:solidFill>
                  <a:srgbClr val="13294B"/>
                </a:solidFill>
                <a:latin typeface="IBM Plex Sans Bold"/>
                <a:ea typeface="IBM Plex Sans Bold"/>
                <a:cs typeface="IBM Plex Sans Bold"/>
                <a:sym typeface="IBM Plex Sans Bold"/>
              </a:rPr>
              <a:t>Summary</a:t>
            </a:r>
          </a:p>
        </p:txBody>
      </p:sp>
      <p:sp>
        <p:nvSpPr>
          <p:cNvPr id="8" name="Freeform 8">
            <a:hlinkClick r:id="rId6"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7"/>
            <a:stretch>
              <a:fillRect/>
            </a:stretch>
          </a:blipFill>
          <a:ln cap="sq">
            <a:noFill/>
            <a:prstDash val="solid"/>
            <a:miter/>
          </a:ln>
        </p:spPr>
        <p:txBody>
          <a:bodyPr/>
          <a:lstStyle/>
          <a:p>
            <a:endParaRPr lang="en-US"/>
          </a:p>
        </p:txBody>
      </p:sp>
      <p:sp>
        <p:nvSpPr>
          <p:cNvPr id="9" name="TextBox 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8"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8" tooltip="https://giesbusiness.illinois.edu"/>
              </a:rPr>
              <a:t>Gies College of Business</a:t>
            </a:r>
          </a:p>
        </p:txBody>
      </p:sp>
      <p:sp>
        <p:nvSpPr>
          <p:cNvPr id="10" name="TextBox 10"/>
          <p:cNvSpPr txBox="1"/>
          <p:nvPr/>
        </p:nvSpPr>
        <p:spPr>
          <a:xfrm>
            <a:off x="12980563" y="9911833"/>
            <a:ext cx="3974333" cy="209550"/>
          </a:xfrm>
          <a:prstGeom prst="rect">
            <a:avLst/>
          </a:prstGeom>
        </p:spPr>
        <p:txBody>
          <a:bodyPr lIns="0" tIns="0" rIns="0" bIns="0" rtlCol="0" anchor="t">
            <a:spAutoFit/>
          </a:bodyPr>
          <a:lstStyle/>
          <a:p>
            <a:pPr algn="ctr">
              <a:lnSpc>
                <a:spcPts val="1680"/>
              </a:lnSpc>
              <a:spcBef>
                <a:spcPct val="0"/>
              </a:spcBef>
            </a:pPr>
            <a:r>
              <a:rPr lang="en-US" sz="1400" b="1" i="1">
                <a:solidFill>
                  <a:srgbClr val="FF3131"/>
                </a:solidFill>
                <a:latin typeface="IBM Plex Sans Bold Italics"/>
                <a:ea typeface="IBM Plex Sans Bold Italics"/>
                <a:cs typeface="IBM Plex Sans Bold Italics"/>
                <a:sym typeface="IBM Plex Sans Bold Italics"/>
              </a:rPr>
              <a:t>Last 90 Days  - Aug 22, 2024 to Nov 22, 2024</a:t>
            </a:r>
          </a:p>
        </p:txBody>
      </p:sp>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3133185"/>
            <a:ext cx="5029200" cy="4881017"/>
          </a:xfrm>
          <a:prstGeom prst="rect">
            <a:avLst/>
          </a:prstGeom>
          <a:solidFill>
            <a:srgbClr val="F4F4F4"/>
          </a:solidFill>
        </p:spPr>
        <p:txBody>
          <a:bodyPr/>
          <a:lstStyle/>
          <a:p>
            <a:endParaRPr lang="en-US"/>
          </a:p>
        </p:txBody>
      </p:sp>
      <p:sp>
        <p:nvSpPr>
          <p:cNvPr id="3" name="Freeform 3"/>
          <p:cNvSpPr/>
          <p:nvPr/>
        </p:nvSpPr>
        <p:spPr>
          <a:xfrm rot="2424083">
            <a:off x="-3396491" y="7879785"/>
            <a:ext cx="7875446" cy="5741916"/>
          </a:xfrm>
          <a:custGeom>
            <a:avLst/>
            <a:gdLst/>
            <a:ahLst/>
            <a:cxnLst/>
            <a:rect l="l" t="t" r="r" b="b"/>
            <a:pathLst>
              <a:path w="7875446" h="5741916">
                <a:moveTo>
                  <a:pt x="0" y="0"/>
                </a:moveTo>
                <a:lnTo>
                  <a:pt x="7875446" y="0"/>
                </a:lnTo>
                <a:lnTo>
                  <a:pt x="7875446" y="5741917"/>
                </a:lnTo>
                <a:lnTo>
                  <a:pt x="0" y="57419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6629400" y="3133185"/>
            <a:ext cx="5029200" cy="4881017"/>
          </a:xfrm>
          <a:prstGeom prst="rect">
            <a:avLst/>
          </a:prstGeom>
          <a:solidFill>
            <a:srgbClr val="F4F4F4"/>
          </a:solidFill>
        </p:spPr>
        <p:txBody>
          <a:bodyPr/>
          <a:lstStyle/>
          <a:p>
            <a:endParaRPr lang="en-US"/>
          </a:p>
        </p:txBody>
      </p:sp>
      <p:grpSp>
        <p:nvGrpSpPr>
          <p:cNvPr id="5" name="Group 5"/>
          <p:cNvGrpSpPr/>
          <p:nvPr/>
        </p:nvGrpSpPr>
        <p:grpSpPr>
          <a:xfrm>
            <a:off x="7318675" y="3779829"/>
            <a:ext cx="1082132" cy="108213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US"/>
            </a:p>
          </p:txBody>
        </p:sp>
      </p:grpSp>
      <p:sp>
        <p:nvSpPr>
          <p:cNvPr id="7" name="Freeform 7"/>
          <p:cNvSpPr/>
          <p:nvPr/>
        </p:nvSpPr>
        <p:spPr>
          <a:xfrm>
            <a:off x="7601976" y="4097811"/>
            <a:ext cx="515530" cy="446167"/>
          </a:xfrm>
          <a:custGeom>
            <a:avLst/>
            <a:gdLst/>
            <a:ahLst/>
            <a:cxnLst/>
            <a:rect l="l" t="t" r="r" b="b"/>
            <a:pathLst>
              <a:path w="515530" h="446167">
                <a:moveTo>
                  <a:pt x="0" y="0"/>
                </a:moveTo>
                <a:lnTo>
                  <a:pt x="515530" y="0"/>
                </a:lnTo>
                <a:lnTo>
                  <a:pt x="515530" y="446168"/>
                </a:lnTo>
                <a:lnTo>
                  <a:pt x="0" y="446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682824" y="3779829"/>
            <a:ext cx="1082132" cy="108213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1">
              <a:gsLst>
                <a:gs pos="0">
                  <a:srgbClr val="000000">
                    <a:alpha val="100000"/>
                  </a:srgbClr>
                </a:gs>
                <a:gs pos="100000">
                  <a:srgbClr val="C89116">
                    <a:alpha val="100000"/>
                  </a:srgbClr>
                </a:gs>
              </a:gsLst>
              <a:lin ang="0"/>
            </a:gradFill>
          </p:spPr>
          <p:txBody>
            <a:bodyPr/>
            <a:lstStyle/>
            <a:p>
              <a:endParaRPr lang="en-US"/>
            </a:p>
          </p:txBody>
        </p:sp>
      </p:grpSp>
      <p:sp>
        <p:nvSpPr>
          <p:cNvPr id="10" name="Freeform 10"/>
          <p:cNvSpPr/>
          <p:nvPr/>
        </p:nvSpPr>
        <p:spPr>
          <a:xfrm>
            <a:off x="1929164" y="4102798"/>
            <a:ext cx="589451" cy="436194"/>
          </a:xfrm>
          <a:custGeom>
            <a:avLst/>
            <a:gdLst/>
            <a:ahLst/>
            <a:cxnLst/>
            <a:rect l="l" t="t" r="r" b="b"/>
            <a:pathLst>
              <a:path w="589451" h="436194">
                <a:moveTo>
                  <a:pt x="0" y="0"/>
                </a:moveTo>
                <a:lnTo>
                  <a:pt x="589452" y="0"/>
                </a:lnTo>
                <a:lnTo>
                  <a:pt x="589452" y="436194"/>
                </a:lnTo>
                <a:lnTo>
                  <a:pt x="0" y="436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AutoShape 11"/>
          <p:cNvSpPr/>
          <p:nvPr/>
        </p:nvSpPr>
        <p:spPr>
          <a:xfrm>
            <a:off x="12230100" y="3133185"/>
            <a:ext cx="5029200" cy="4881017"/>
          </a:xfrm>
          <a:prstGeom prst="rect">
            <a:avLst/>
          </a:prstGeom>
          <a:solidFill>
            <a:srgbClr val="F4F4F4"/>
          </a:solidFill>
        </p:spPr>
        <p:txBody>
          <a:bodyPr/>
          <a:lstStyle/>
          <a:p>
            <a:endParaRPr lang="en-US"/>
          </a:p>
        </p:txBody>
      </p:sp>
      <p:grpSp>
        <p:nvGrpSpPr>
          <p:cNvPr id="12" name="Group 12"/>
          <p:cNvGrpSpPr/>
          <p:nvPr/>
        </p:nvGrpSpPr>
        <p:grpSpPr>
          <a:xfrm>
            <a:off x="12954526" y="3779829"/>
            <a:ext cx="1082132" cy="108213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grpSp>
      <p:sp>
        <p:nvSpPr>
          <p:cNvPr id="14" name="Freeform 14"/>
          <p:cNvSpPr/>
          <p:nvPr/>
        </p:nvSpPr>
        <p:spPr>
          <a:xfrm>
            <a:off x="13245906" y="4076738"/>
            <a:ext cx="459015" cy="488313"/>
          </a:xfrm>
          <a:custGeom>
            <a:avLst/>
            <a:gdLst/>
            <a:ahLst/>
            <a:cxnLst/>
            <a:rect l="l" t="t" r="r" b="b"/>
            <a:pathLst>
              <a:path w="459015" h="488313">
                <a:moveTo>
                  <a:pt x="0" y="0"/>
                </a:moveTo>
                <a:lnTo>
                  <a:pt x="459015" y="0"/>
                </a:lnTo>
                <a:lnTo>
                  <a:pt x="459015" y="488314"/>
                </a:lnTo>
                <a:lnTo>
                  <a:pt x="0" y="4883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5" name="Group 15"/>
          <p:cNvGrpSpPr/>
          <p:nvPr/>
        </p:nvGrpSpPr>
        <p:grpSpPr>
          <a:xfrm>
            <a:off x="14125158" y="8774301"/>
            <a:ext cx="3134142" cy="483999"/>
            <a:chOff x="0" y="0"/>
            <a:chExt cx="4178856" cy="645332"/>
          </a:xfrm>
        </p:grpSpPr>
        <p:sp>
          <p:nvSpPr>
            <p:cNvPr id="16" name="AutoShape 16"/>
            <p:cNvSpPr/>
            <p:nvPr/>
          </p:nvSpPr>
          <p:spPr>
            <a:xfrm>
              <a:off x="0" y="0"/>
              <a:ext cx="4178856" cy="645332"/>
            </a:xfrm>
            <a:prstGeom prst="rect">
              <a:avLst/>
            </a:prstGeom>
            <a:solidFill>
              <a:srgbClr val="FF5F05"/>
            </a:solidFill>
          </p:spPr>
          <p:txBody>
            <a:bodyPr/>
            <a:lstStyle/>
            <a:p>
              <a:endParaRPr lang="en-US"/>
            </a:p>
          </p:txBody>
        </p:sp>
        <p:sp>
          <p:nvSpPr>
            <p:cNvPr id="17" name="TextBox 17"/>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10" action="ppaction://hlinksldjump"/>
                </a:rPr>
                <a:t>BACK TO AGENDA PAGE</a:t>
              </a:r>
            </a:p>
          </p:txBody>
        </p:sp>
      </p:grpSp>
      <p:grpSp>
        <p:nvGrpSpPr>
          <p:cNvPr id="18" name="Group 18"/>
          <p:cNvGrpSpPr/>
          <p:nvPr/>
        </p:nvGrpSpPr>
        <p:grpSpPr>
          <a:xfrm>
            <a:off x="1277593" y="5294436"/>
            <a:ext cx="3707825" cy="2009806"/>
            <a:chOff x="0" y="0"/>
            <a:chExt cx="4943766" cy="2679741"/>
          </a:xfrm>
        </p:grpSpPr>
        <p:sp>
          <p:nvSpPr>
            <p:cNvPr id="19" name="TextBox 19"/>
            <p:cNvSpPr txBox="1"/>
            <p:nvPr/>
          </p:nvSpPr>
          <p:spPr>
            <a:xfrm>
              <a:off x="0" y="-28575"/>
              <a:ext cx="4943766"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Web Traffic Analysis</a:t>
              </a:r>
            </a:p>
          </p:txBody>
        </p:sp>
        <p:sp>
          <p:nvSpPr>
            <p:cNvPr id="20" name="TextBox 20"/>
            <p:cNvSpPr txBox="1"/>
            <p:nvPr/>
          </p:nvSpPr>
          <p:spPr>
            <a:xfrm>
              <a:off x="0" y="1055497"/>
              <a:ext cx="4943766" cy="16245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Analyze traffic and conversion paths to optimize navigation</a:t>
              </a:r>
            </a:p>
          </p:txBody>
        </p:sp>
      </p:grpSp>
      <p:sp>
        <p:nvSpPr>
          <p:cNvPr id="21" name="TextBox 21"/>
          <p:cNvSpPr txBox="1"/>
          <p:nvPr/>
        </p:nvSpPr>
        <p:spPr>
          <a:xfrm>
            <a:off x="6629400" y="1009609"/>
            <a:ext cx="10629900" cy="1295400"/>
          </a:xfrm>
          <a:prstGeom prst="rect">
            <a:avLst/>
          </a:prstGeom>
        </p:spPr>
        <p:txBody>
          <a:bodyPr lIns="0" tIns="0" rIns="0" bIns="0" rtlCol="0" anchor="t">
            <a:spAutoFit/>
          </a:bodyPr>
          <a:lstStyle/>
          <a:p>
            <a:pPr marL="0" lvl="0" indent="0" algn="r">
              <a:lnSpc>
                <a:spcPts val="10200"/>
              </a:lnSpc>
              <a:spcBef>
                <a:spcPct val="0"/>
              </a:spcBef>
            </a:pPr>
            <a:r>
              <a:rPr lang="en-US" sz="8500" b="1">
                <a:solidFill>
                  <a:srgbClr val="13294B"/>
                </a:solidFill>
                <a:latin typeface="IBM Plex Sans Bold"/>
                <a:ea typeface="IBM Plex Sans Bold"/>
                <a:cs typeface="IBM Plex Sans Bold"/>
                <a:sym typeface="IBM Plex Sans Bold"/>
              </a:rPr>
              <a:t>Business Goals</a:t>
            </a:r>
          </a:p>
        </p:txBody>
      </p:sp>
      <p:grpSp>
        <p:nvGrpSpPr>
          <p:cNvPr id="22" name="Group 22"/>
          <p:cNvGrpSpPr/>
          <p:nvPr/>
        </p:nvGrpSpPr>
        <p:grpSpPr>
          <a:xfrm>
            <a:off x="7290088" y="5294436"/>
            <a:ext cx="3707825" cy="1600231"/>
            <a:chOff x="0" y="0"/>
            <a:chExt cx="4943766" cy="2133641"/>
          </a:xfrm>
        </p:grpSpPr>
        <p:sp>
          <p:nvSpPr>
            <p:cNvPr id="23" name="TextBox 23"/>
            <p:cNvSpPr txBox="1"/>
            <p:nvPr/>
          </p:nvSpPr>
          <p:spPr>
            <a:xfrm>
              <a:off x="0" y="-28575"/>
              <a:ext cx="4943766"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Optimize Experience</a:t>
              </a:r>
            </a:p>
          </p:txBody>
        </p:sp>
        <p:sp>
          <p:nvSpPr>
            <p:cNvPr id="24" name="TextBox 24"/>
            <p:cNvSpPr txBox="1"/>
            <p:nvPr/>
          </p:nvSpPr>
          <p:spPr>
            <a:xfrm>
              <a:off x="0" y="1055497"/>
              <a:ext cx="4943766" cy="10784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Configure Analytics to improve experience</a:t>
              </a:r>
            </a:p>
          </p:txBody>
        </p:sp>
      </p:grpSp>
      <p:grpSp>
        <p:nvGrpSpPr>
          <p:cNvPr id="25" name="Group 25"/>
          <p:cNvGrpSpPr/>
          <p:nvPr/>
        </p:nvGrpSpPr>
        <p:grpSpPr>
          <a:xfrm>
            <a:off x="12887325" y="5294436"/>
            <a:ext cx="3707825" cy="1600231"/>
            <a:chOff x="0" y="0"/>
            <a:chExt cx="4943766" cy="2133641"/>
          </a:xfrm>
        </p:grpSpPr>
        <p:sp>
          <p:nvSpPr>
            <p:cNvPr id="26" name="TextBox 26"/>
            <p:cNvSpPr txBox="1"/>
            <p:nvPr/>
          </p:nvSpPr>
          <p:spPr>
            <a:xfrm>
              <a:off x="0" y="-28575"/>
              <a:ext cx="4943766" cy="590761"/>
            </a:xfrm>
            <a:prstGeom prst="rect">
              <a:avLst/>
            </a:prstGeom>
          </p:spPr>
          <p:txBody>
            <a:bodyPr lIns="0" tIns="0" rIns="0" bIns="0" rtlCol="0" anchor="t">
              <a:spAutoFit/>
            </a:bodyPr>
            <a:lstStyle/>
            <a:p>
              <a:pPr algn="l">
                <a:lnSpc>
                  <a:spcPts val="3640"/>
                </a:lnSpc>
              </a:pPr>
              <a:r>
                <a:rPr lang="en-US" sz="2800" b="1">
                  <a:solidFill>
                    <a:srgbClr val="13294B"/>
                  </a:solidFill>
                  <a:latin typeface="IBM Plex Sans Bold"/>
                  <a:ea typeface="IBM Plex Sans Bold"/>
                  <a:cs typeface="IBM Plex Sans Bold"/>
                  <a:sym typeface="IBM Plex Sans Bold"/>
                </a:rPr>
                <a:t>User Segmentation</a:t>
              </a:r>
            </a:p>
          </p:txBody>
        </p:sp>
        <p:sp>
          <p:nvSpPr>
            <p:cNvPr id="27" name="TextBox 27"/>
            <p:cNvSpPr txBox="1"/>
            <p:nvPr/>
          </p:nvSpPr>
          <p:spPr>
            <a:xfrm>
              <a:off x="0" y="1055497"/>
              <a:ext cx="4943766" cy="1078442"/>
            </a:xfrm>
            <a:prstGeom prst="rect">
              <a:avLst/>
            </a:prstGeom>
          </p:spPr>
          <p:txBody>
            <a:bodyPr lIns="0" tIns="0" rIns="0" bIns="0" rtlCol="0" anchor="t">
              <a:spAutoFit/>
            </a:bodyPr>
            <a:lstStyle/>
            <a:p>
              <a:pPr algn="l">
                <a:lnSpc>
                  <a:spcPts val="3250"/>
                </a:lnSpc>
              </a:pPr>
              <a:r>
                <a:rPr lang="en-US" sz="2500">
                  <a:solidFill>
                    <a:srgbClr val="13294B"/>
                  </a:solidFill>
                  <a:latin typeface="IBM Plex Sans"/>
                  <a:ea typeface="IBM Plex Sans"/>
                  <a:cs typeface="IBM Plex Sans"/>
                  <a:sym typeface="IBM Plex Sans"/>
                </a:rPr>
                <a:t>Analyze spends and user journeys</a:t>
              </a:r>
            </a:p>
          </p:txBody>
        </p:sp>
      </p:grpSp>
      <p:sp>
        <p:nvSpPr>
          <p:cNvPr id="28" name="Freeform 28">
            <a:hlinkClick r:id="rId11"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12"/>
            <a:stretch>
              <a:fillRect/>
            </a:stretch>
          </a:blipFill>
          <a:ln cap="sq">
            <a:noFill/>
            <a:prstDash val="solid"/>
            <a:miter/>
          </a:ln>
        </p:spPr>
        <p:txBody>
          <a:bodyPr/>
          <a:lstStyle/>
          <a:p>
            <a:endParaRPr lang="en-US"/>
          </a:p>
        </p:txBody>
      </p:sp>
      <p:sp>
        <p:nvSpPr>
          <p:cNvPr id="29" name="TextBox 2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13"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13" tooltip="https://giesbusiness.illinois.edu"/>
              </a:rPr>
              <a:t>Gies College of Business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962901" cy="10287000"/>
          </a:xfrm>
          <a:prstGeom prst="rect">
            <a:avLst/>
          </a:prstGeom>
          <a:solidFill>
            <a:srgbClr val="F4F4F4"/>
          </a:solidFill>
        </p:spPr>
        <p:txBody>
          <a:bodyPr/>
          <a:lstStyle/>
          <a:p>
            <a:endParaRPr lang="en-US"/>
          </a:p>
        </p:txBody>
      </p:sp>
      <p:sp>
        <p:nvSpPr>
          <p:cNvPr id="3" name="TextBox 3"/>
          <p:cNvSpPr txBox="1"/>
          <p:nvPr/>
        </p:nvSpPr>
        <p:spPr>
          <a:xfrm>
            <a:off x="1028700" y="6540662"/>
            <a:ext cx="5818034" cy="1295400"/>
          </a:xfrm>
          <a:prstGeom prst="rect">
            <a:avLst/>
          </a:prstGeom>
        </p:spPr>
        <p:txBody>
          <a:bodyPr lIns="0" tIns="0" rIns="0" bIns="0" rtlCol="0" anchor="t">
            <a:spAutoFit/>
          </a:bodyPr>
          <a:lstStyle/>
          <a:p>
            <a:pPr marL="0" lvl="0" indent="0" algn="l">
              <a:lnSpc>
                <a:spcPts val="10200"/>
              </a:lnSpc>
              <a:spcBef>
                <a:spcPct val="0"/>
              </a:spcBef>
            </a:pPr>
            <a:r>
              <a:rPr lang="en-US" sz="8500" b="1">
                <a:solidFill>
                  <a:srgbClr val="13294B"/>
                </a:solidFill>
                <a:latin typeface="IBM Plex Sans Bold"/>
                <a:ea typeface="IBM Plex Sans Bold"/>
                <a:cs typeface="IBM Plex Sans Bold"/>
                <a:sym typeface="IBM Plex Sans Bold"/>
              </a:rPr>
              <a:t>Challenges</a:t>
            </a:r>
          </a:p>
        </p:txBody>
      </p:sp>
      <p:grpSp>
        <p:nvGrpSpPr>
          <p:cNvPr id="4" name="Group 4"/>
          <p:cNvGrpSpPr/>
          <p:nvPr/>
        </p:nvGrpSpPr>
        <p:grpSpPr>
          <a:xfrm>
            <a:off x="14125158" y="307012"/>
            <a:ext cx="3134142" cy="483999"/>
            <a:chOff x="0" y="0"/>
            <a:chExt cx="4178856" cy="645332"/>
          </a:xfrm>
        </p:grpSpPr>
        <p:sp>
          <p:nvSpPr>
            <p:cNvPr id="5" name="AutoShape 5"/>
            <p:cNvSpPr/>
            <p:nvPr/>
          </p:nvSpPr>
          <p:spPr>
            <a:xfrm>
              <a:off x="0" y="0"/>
              <a:ext cx="4178856" cy="645332"/>
            </a:xfrm>
            <a:prstGeom prst="rect">
              <a:avLst/>
            </a:prstGeom>
            <a:solidFill>
              <a:srgbClr val="FF5F05"/>
            </a:solidFill>
          </p:spPr>
          <p:txBody>
            <a:bodyPr/>
            <a:lstStyle/>
            <a:p>
              <a:endParaRPr lang="en-US"/>
            </a:p>
          </p:txBody>
        </p:sp>
        <p:sp>
          <p:nvSpPr>
            <p:cNvPr id="6" name="TextBox 6"/>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3" action="ppaction://hlinksldjump"/>
                </a:rPr>
                <a:t>BACK TO AGENDA PAGE</a:t>
              </a:r>
            </a:p>
          </p:txBody>
        </p:sp>
      </p:grpSp>
      <p:sp>
        <p:nvSpPr>
          <p:cNvPr id="7" name="Freeform 7">
            <a:hlinkClick r:id="rId4"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5"/>
            <a:stretch>
              <a:fillRect/>
            </a:stretch>
          </a:blipFill>
          <a:ln cap="sq">
            <a:noFill/>
            <a:prstDash val="solid"/>
            <a:miter/>
          </a:ln>
        </p:spPr>
        <p:txBody>
          <a:bodyPr/>
          <a:lstStyle/>
          <a:p>
            <a:endParaRPr lang="en-US"/>
          </a:p>
        </p:txBody>
      </p:sp>
      <p:sp>
        <p:nvSpPr>
          <p:cNvPr id="8" name="TextBox 8"/>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6"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6" tooltip="https://giesbusiness.illinois.edu"/>
              </a:rPr>
              <a:t>Gies College of Business</a:t>
            </a:r>
          </a:p>
        </p:txBody>
      </p:sp>
      <p:sp>
        <p:nvSpPr>
          <p:cNvPr id="9" name="Freeform 9"/>
          <p:cNvSpPr/>
          <p:nvPr/>
        </p:nvSpPr>
        <p:spPr>
          <a:xfrm>
            <a:off x="15191146" y="2899290"/>
            <a:ext cx="2010947" cy="2010947"/>
          </a:xfrm>
          <a:custGeom>
            <a:avLst/>
            <a:gdLst/>
            <a:ahLst/>
            <a:cxnLst/>
            <a:rect l="l" t="t" r="r" b="b"/>
            <a:pathLst>
              <a:path w="2010947" h="2010947">
                <a:moveTo>
                  <a:pt x="0" y="0"/>
                </a:moveTo>
                <a:lnTo>
                  <a:pt x="2010946" y="0"/>
                </a:lnTo>
                <a:lnTo>
                  <a:pt x="2010946" y="2010947"/>
                </a:lnTo>
                <a:lnTo>
                  <a:pt x="0" y="2010947"/>
                </a:lnTo>
                <a:lnTo>
                  <a:pt x="0" y="0"/>
                </a:lnTo>
                <a:close/>
              </a:path>
            </a:pathLst>
          </a:custGeom>
          <a:blipFill>
            <a:blip r:embed="rId7"/>
            <a:stretch>
              <a:fillRect/>
            </a:stretch>
          </a:blipFill>
        </p:spPr>
        <p:txBody>
          <a:bodyPr/>
          <a:lstStyle/>
          <a:p>
            <a:endParaRPr lang="en-US"/>
          </a:p>
        </p:txBody>
      </p:sp>
      <p:sp>
        <p:nvSpPr>
          <p:cNvPr id="10" name="Freeform 10"/>
          <p:cNvSpPr/>
          <p:nvPr/>
        </p:nvSpPr>
        <p:spPr>
          <a:xfrm>
            <a:off x="15438614" y="3089551"/>
            <a:ext cx="1630425" cy="1630425"/>
          </a:xfrm>
          <a:custGeom>
            <a:avLst/>
            <a:gdLst/>
            <a:ahLst/>
            <a:cxnLst/>
            <a:rect l="l" t="t" r="r" b="b"/>
            <a:pathLst>
              <a:path w="1630425" h="1630425">
                <a:moveTo>
                  <a:pt x="0" y="0"/>
                </a:moveTo>
                <a:lnTo>
                  <a:pt x="1630425" y="0"/>
                </a:lnTo>
                <a:lnTo>
                  <a:pt x="1630425" y="1630425"/>
                </a:lnTo>
                <a:lnTo>
                  <a:pt x="0" y="1630425"/>
                </a:lnTo>
                <a:lnTo>
                  <a:pt x="0" y="0"/>
                </a:lnTo>
                <a:close/>
              </a:path>
            </a:pathLst>
          </a:custGeom>
          <a:blipFill>
            <a:blip r:embed="rId8"/>
            <a:stretch>
              <a:fillRect/>
            </a:stretch>
          </a:blipFill>
        </p:spPr>
        <p:txBody>
          <a:bodyPr/>
          <a:lstStyle/>
          <a:p>
            <a:endParaRPr lang="en-US"/>
          </a:p>
        </p:txBody>
      </p:sp>
      <p:sp>
        <p:nvSpPr>
          <p:cNvPr id="11" name="Freeform 11"/>
          <p:cNvSpPr/>
          <p:nvPr/>
        </p:nvSpPr>
        <p:spPr>
          <a:xfrm>
            <a:off x="8328322" y="1028700"/>
            <a:ext cx="2010947" cy="2010947"/>
          </a:xfrm>
          <a:custGeom>
            <a:avLst/>
            <a:gdLst/>
            <a:ahLst/>
            <a:cxnLst/>
            <a:rect l="l" t="t" r="r" b="b"/>
            <a:pathLst>
              <a:path w="2010947" h="2010947">
                <a:moveTo>
                  <a:pt x="0" y="0"/>
                </a:moveTo>
                <a:lnTo>
                  <a:pt x="2010947" y="0"/>
                </a:lnTo>
                <a:lnTo>
                  <a:pt x="2010947" y="2010947"/>
                </a:lnTo>
                <a:lnTo>
                  <a:pt x="0" y="2010947"/>
                </a:lnTo>
                <a:lnTo>
                  <a:pt x="0" y="0"/>
                </a:lnTo>
                <a:close/>
              </a:path>
            </a:pathLst>
          </a:custGeom>
          <a:blipFill>
            <a:blip r:embed="rId9"/>
            <a:stretch>
              <a:fillRect/>
            </a:stretch>
          </a:blipFill>
        </p:spPr>
        <p:txBody>
          <a:bodyPr/>
          <a:lstStyle/>
          <a:p>
            <a:endParaRPr lang="en-US"/>
          </a:p>
        </p:txBody>
      </p:sp>
      <p:sp>
        <p:nvSpPr>
          <p:cNvPr id="12" name="Freeform 12"/>
          <p:cNvSpPr/>
          <p:nvPr/>
        </p:nvSpPr>
        <p:spPr>
          <a:xfrm>
            <a:off x="8518583" y="1200092"/>
            <a:ext cx="1630425" cy="1630425"/>
          </a:xfrm>
          <a:custGeom>
            <a:avLst/>
            <a:gdLst/>
            <a:ahLst/>
            <a:cxnLst/>
            <a:rect l="l" t="t" r="r" b="b"/>
            <a:pathLst>
              <a:path w="1630425" h="1630425">
                <a:moveTo>
                  <a:pt x="0" y="0"/>
                </a:moveTo>
                <a:lnTo>
                  <a:pt x="1630425" y="0"/>
                </a:lnTo>
                <a:lnTo>
                  <a:pt x="1630425" y="1630425"/>
                </a:lnTo>
                <a:lnTo>
                  <a:pt x="0" y="1630425"/>
                </a:lnTo>
                <a:lnTo>
                  <a:pt x="0" y="0"/>
                </a:lnTo>
                <a:close/>
              </a:path>
            </a:pathLst>
          </a:custGeom>
          <a:blipFill>
            <a:blip r:embed="rId10"/>
            <a:stretch>
              <a:fillRect/>
            </a:stretch>
          </a:blipFill>
        </p:spPr>
        <p:txBody>
          <a:bodyPr/>
          <a:lstStyle/>
          <a:p>
            <a:endParaRPr lang="en-US"/>
          </a:p>
        </p:txBody>
      </p:sp>
      <p:sp>
        <p:nvSpPr>
          <p:cNvPr id="13" name="Freeform 13"/>
          <p:cNvSpPr/>
          <p:nvPr/>
        </p:nvSpPr>
        <p:spPr>
          <a:xfrm>
            <a:off x="8328322" y="4685224"/>
            <a:ext cx="2010947" cy="2010947"/>
          </a:xfrm>
          <a:custGeom>
            <a:avLst/>
            <a:gdLst/>
            <a:ahLst/>
            <a:cxnLst/>
            <a:rect l="l" t="t" r="r" b="b"/>
            <a:pathLst>
              <a:path w="2010947" h="2010947">
                <a:moveTo>
                  <a:pt x="0" y="0"/>
                </a:moveTo>
                <a:lnTo>
                  <a:pt x="2010947" y="0"/>
                </a:lnTo>
                <a:lnTo>
                  <a:pt x="2010947" y="2010947"/>
                </a:lnTo>
                <a:lnTo>
                  <a:pt x="0" y="2010947"/>
                </a:lnTo>
                <a:lnTo>
                  <a:pt x="0" y="0"/>
                </a:lnTo>
                <a:close/>
              </a:path>
            </a:pathLst>
          </a:custGeom>
          <a:blipFill>
            <a:blip r:embed="rId11"/>
            <a:stretch>
              <a:fillRect/>
            </a:stretch>
          </a:blipFill>
        </p:spPr>
        <p:txBody>
          <a:bodyPr/>
          <a:lstStyle/>
          <a:p>
            <a:endParaRPr lang="en-US"/>
          </a:p>
        </p:txBody>
      </p:sp>
      <p:sp>
        <p:nvSpPr>
          <p:cNvPr id="14" name="Freeform 14"/>
          <p:cNvSpPr/>
          <p:nvPr/>
        </p:nvSpPr>
        <p:spPr>
          <a:xfrm>
            <a:off x="8518583" y="4910237"/>
            <a:ext cx="1630425" cy="1630425"/>
          </a:xfrm>
          <a:custGeom>
            <a:avLst/>
            <a:gdLst/>
            <a:ahLst/>
            <a:cxnLst/>
            <a:rect l="l" t="t" r="r" b="b"/>
            <a:pathLst>
              <a:path w="1630425" h="1630425">
                <a:moveTo>
                  <a:pt x="0" y="0"/>
                </a:moveTo>
                <a:lnTo>
                  <a:pt x="1630425" y="0"/>
                </a:lnTo>
                <a:lnTo>
                  <a:pt x="1630425" y="1630425"/>
                </a:lnTo>
                <a:lnTo>
                  <a:pt x="0" y="1630425"/>
                </a:lnTo>
                <a:lnTo>
                  <a:pt x="0" y="0"/>
                </a:lnTo>
                <a:close/>
              </a:path>
            </a:pathLst>
          </a:custGeom>
          <a:blipFill>
            <a:blip r:embed="rId12"/>
            <a:stretch>
              <a:fillRect/>
            </a:stretch>
          </a:blipFill>
        </p:spPr>
        <p:txBody>
          <a:bodyPr/>
          <a:lstStyle/>
          <a:p>
            <a:endParaRPr lang="en-US"/>
          </a:p>
        </p:txBody>
      </p:sp>
      <p:sp>
        <p:nvSpPr>
          <p:cNvPr id="15" name="Freeform 15"/>
          <p:cNvSpPr/>
          <p:nvPr/>
        </p:nvSpPr>
        <p:spPr>
          <a:xfrm>
            <a:off x="15248353" y="7188362"/>
            <a:ext cx="2010947" cy="2010947"/>
          </a:xfrm>
          <a:custGeom>
            <a:avLst/>
            <a:gdLst/>
            <a:ahLst/>
            <a:cxnLst/>
            <a:rect l="l" t="t" r="r" b="b"/>
            <a:pathLst>
              <a:path w="2010947" h="2010947">
                <a:moveTo>
                  <a:pt x="0" y="0"/>
                </a:moveTo>
                <a:lnTo>
                  <a:pt x="2010947" y="0"/>
                </a:lnTo>
                <a:lnTo>
                  <a:pt x="2010947" y="2010946"/>
                </a:lnTo>
                <a:lnTo>
                  <a:pt x="0" y="2010946"/>
                </a:lnTo>
                <a:lnTo>
                  <a:pt x="0" y="0"/>
                </a:lnTo>
                <a:close/>
              </a:path>
            </a:pathLst>
          </a:custGeom>
          <a:blipFill>
            <a:blip r:embed="rId13"/>
            <a:stretch>
              <a:fillRect/>
            </a:stretch>
          </a:blipFill>
        </p:spPr>
        <p:txBody>
          <a:bodyPr/>
          <a:lstStyle/>
          <a:p>
            <a:endParaRPr lang="en-US"/>
          </a:p>
        </p:txBody>
      </p:sp>
      <p:sp>
        <p:nvSpPr>
          <p:cNvPr id="16" name="Freeform 16"/>
          <p:cNvSpPr/>
          <p:nvPr/>
        </p:nvSpPr>
        <p:spPr>
          <a:xfrm>
            <a:off x="15438614" y="7378623"/>
            <a:ext cx="1630425" cy="1630425"/>
          </a:xfrm>
          <a:custGeom>
            <a:avLst/>
            <a:gdLst/>
            <a:ahLst/>
            <a:cxnLst/>
            <a:rect l="l" t="t" r="r" b="b"/>
            <a:pathLst>
              <a:path w="1630425" h="1630425">
                <a:moveTo>
                  <a:pt x="0" y="0"/>
                </a:moveTo>
                <a:lnTo>
                  <a:pt x="1630425" y="0"/>
                </a:lnTo>
                <a:lnTo>
                  <a:pt x="1630425" y="1630425"/>
                </a:lnTo>
                <a:lnTo>
                  <a:pt x="0" y="1630425"/>
                </a:lnTo>
                <a:lnTo>
                  <a:pt x="0" y="0"/>
                </a:lnTo>
                <a:close/>
              </a:path>
            </a:pathLst>
          </a:custGeom>
          <a:blipFill>
            <a:blip r:embed="rId14"/>
            <a:stretch>
              <a:fillRect/>
            </a:stretch>
          </a:blipFill>
        </p:spPr>
        <p:txBody>
          <a:bodyPr/>
          <a:lstStyle/>
          <a:p>
            <a:endParaRPr lang="en-US"/>
          </a:p>
        </p:txBody>
      </p:sp>
      <p:sp>
        <p:nvSpPr>
          <p:cNvPr id="17" name="TextBox 17"/>
          <p:cNvSpPr txBox="1"/>
          <p:nvPr/>
        </p:nvSpPr>
        <p:spPr>
          <a:xfrm>
            <a:off x="10149008" y="1675741"/>
            <a:ext cx="5801707" cy="437364"/>
          </a:xfrm>
          <a:prstGeom prst="rect">
            <a:avLst/>
          </a:prstGeom>
        </p:spPr>
        <p:txBody>
          <a:bodyPr wrap="square" lIns="0" tIns="0" rIns="0" bIns="0" rtlCol="0" anchor="t">
            <a:spAutoFit/>
          </a:bodyPr>
          <a:lstStyle/>
          <a:p>
            <a:pPr marL="0" lvl="0" indent="0" algn="ctr">
              <a:lnSpc>
                <a:spcPts val="3639"/>
              </a:lnSpc>
              <a:spcBef>
                <a:spcPct val="0"/>
              </a:spcBef>
            </a:pPr>
            <a:r>
              <a:rPr lang="en-US" sz="2799" b="1" u="none" strike="noStrike" dirty="0">
                <a:solidFill>
                  <a:srgbClr val="13294B"/>
                </a:solidFill>
                <a:latin typeface="IBM Plex Sans Bold"/>
                <a:ea typeface="IBM Plex Sans Bold"/>
                <a:cs typeface="IBM Plex Sans Bold"/>
                <a:sym typeface="IBM Plex Sans Bold"/>
              </a:rPr>
              <a:t>Lack of User </a:t>
            </a:r>
            <a:r>
              <a:rPr lang="en-US" sz="2799" b="1" u="none" strike="noStrike" dirty="0" err="1">
                <a:solidFill>
                  <a:srgbClr val="13294B"/>
                </a:solidFill>
                <a:latin typeface="IBM Plex Sans Bold"/>
                <a:ea typeface="IBM Plex Sans Bold"/>
                <a:cs typeface="IBM Plex Sans Bold"/>
                <a:sym typeface="IBM Plex Sans Bold"/>
              </a:rPr>
              <a:t>Behaviour</a:t>
            </a:r>
            <a:r>
              <a:rPr lang="en-US" sz="2799" b="1" u="none" strike="noStrike" dirty="0">
                <a:solidFill>
                  <a:srgbClr val="13294B"/>
                </a:solidFill>
                <a:latin typeface="IBM Plex Sans Bold"/>
                <a:ea typeface="IBM Plex Sans Bold"/>
                <a:cs typeface="IBM Plex Sans Bold"/>
                <a:sym typeface="IBM Plex Sans Bold"/>
              </a:rPr>
              <a:t> Insights</a:t>
            </a:r>
          </a:p>
        </p:txBody>
      </p:sp>
      <p:sp>
        <p:nvSpPr>
          <p:cNvPr id="18" name="TextBox 18"/>
          <p:cNvSpPr txBox="1"/>
          <p:nvPr/>
        </p:nvSpPr>
        <p:spPr>
          <a:xfrm>
            <a:off x="8675914" y="7952478"/>
            <a:ext cx="7599683" cy="437364"/>
          </a:xfrm>
          <a:prstGeom prst="rect">
            <a:avLst/>
          </a:prstGeom>
        </p:spPr>
        <p:txBody>
          <a:bodyPr wrap="square" lIns="0" tIns="0" rIns="0" bIns="0" rtlCol="0" anchor="t">
            <a:spAutoFit/>
          </a:bodyPr>
          <a:lstStyle/>
          <a:p>
            <a:pPr marL="0" lvl="0" indent="0" algn="ctr">
              <a:lnSpc>
                <a:spcPts val="3639"/>
              </a:lnSpc>
              <a:spcBef>
                <a:spcPct val="0"/>
              </a:spcBef>
            </a:pPr>
            <a:r>
              <a:rPr lang="en-US" sz="2799" b="1" u="none" strike="noStrike" dirty="0">
                <a:solidFill>
                  <a:srgbClr val="13294B"/>
                </a:solidFill>
                <a:latin typeface="IBM Plex Sans Bold"/>
                <a:ea typeface="IBM Plex Sans Bold"/>
                <a:cs typeface="IBM Plex Sans Bold"/>
                <a:sym typeface="IBM Plex Sans Bold"/>
              </a:rPr>
              <a:t>Google Analytics Configurations</a:t>
            </a:r>
          </a:p>
        </p:txBody>
      </p:sp>
      <p:sp>
        <p:nvSpPr>
          <p:cNvPr id="19" name="TextBox 19"/>
          <p:cNvSpPr txBox="1"/>
          <p:nvPr/>
        </p:nvSpPr>
        <p:spPr>
          <a:xfrm>
            <a:off x="10350043" y="3674078"/>
            <a:ext cx="5483985" cy="450215"/>
          </a:xfrm>
          <a:prstGeom prst="rect">
            <a:avLst/>
          </a:prstGeom>
        </p:spPr>
        <p:txBody>
          <a:bodyPr lIns="0" tIns="0" rIns="0" bIns="0" rtlCol="0" anchor="t">
            <a:spAutoFit/>
          </a:bodyPr>
          <a:lstStyle/>
          <a:p>
            <a:pPr marL="0" lvl="0" indent="0" algn="ctr">
              <a:lnSpc>
                <a:spcPts val="3639"/>
              </a:lnSpc>
              <a:spcBef>
                <a:spcPct val="0"/>
              </a:spcBef>
            </a:pPr>
            <a:r>
              <a:rPr lang="en-US" sz="2799" b="1" u="none" strike="noStrike" dirty="0">
                <a:solidFill>
                  <a:srgbClr val="13294B"/>
                </a:solidFill>
                <a:latin typeface="IBM Plex Sans Bold"/>
                <a:ea typeface="IBM Plex Sans Bold"/>
                <a:cs typeface="IBM Plex Sans Bold"/>
                <a:sym typeface="IBM Plex Sans Bold"/>
              </a:rPr>
              <a:t>Segmentation of Traffic</a:t>
            </a:r>
          </a:p>
        </p:txBody>
      </p:sp>
      <p:sp>
        <p:nvSpPr>
          <p:cNvPr id="20" name="TextBox 20"/>
          <p:cNvSpPr txBox="1"/>
          <p:nvPr/>
        </p:nvSpPr>
        <p:spPr>
          <a:xfrm>
            <a:off x="10084739" y="5455671"/>
            <a:ext cx="5641828" cy="437364"/>
          </a:xfrm>
          <a:prstGeom prst="rect">
            <a:avLst/>
          </a:prstGeom>
        </p:spPr>
        <p:txBody>
          <a:bodyPr wrap="square" lIns="0" tIns="0" rIns="0" bIns="0" rtlCol="0" anchor="t">
            <a:spAutoFit/>
          </a:bodyPr>
          <a:lstStyle/>
          <a:p>
            <a:pPr algn="ctr">
              <a:lnSpc>
                <a:spcPts val="3639"/>
              </a:lnSpc>
              <a:spcBef>
                <a:spcPct val="0"/>
              </a:spcBef>
            </a:pPr>
            <a:r>
              <a:rPr lang="en-US" sz="2799" b="1" dirty="0">
                <a:solidFill>
                  <a:srgbClr val="13294B"/>
                </a:solidFill>
                <a:latin typeface="IBM Plex Sans Bold"/>
                <a:ea typeface="IBM Plex Sans Bold"/>
                <a:cs typeface="IBM Plex Sans Bold"/>
                <a:sym typeface="IBM Plex Sans Bold"/>
              </a:rPr>
              <a:t>Marketing Spend Integrations</a:t>
            </a:r>
          </a:p>
        </p:txBody>
      </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28155">
            <a:off x="-9930783" y="6212939"/>
            <a:ext cx="17637133" cy="15424474"/>
          </a:xfrm>
          <a:custGeom>
            <a:avLst/>
            <a:gdLst/>
            <a:ahLst/>
            <a:cxnLst/>
            <a:rect l="l" t="t" r="r" b="b"/>
            <a:pathLst>
              <a:path w="17637133" h="15424474">
                <a:moveTo>
                  <a:pt x="0" y="0"/>
                </a:moveTo>
                <a:lnTo>
                  <a:pt x="17637133" y="0"/>
                </a:lnTo>
                <a:lnTo>
                  <a:pt x="17637133" y="15424474"/>
                </a:lnTo>
                <a:lnTo>
                  <a:pt x="0" y="15424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28700" y="3287954"/>
          <a:ext cx="16230600" cy="4936889"/>
        </p:xfrm>
        <a:graphic>
          <a:graphicData uri="http://schemas.openxmlformats.org/drawingml/2006/table">
            <a:tbl>
              <a:tblPr/>
              <a:tblGrid>
                <a:gridCol w="3246120">
                  <a:extLst>
                    <a:ext uri="{9D8B030D-6E8A-4147-A177-3AD203B41FA5}">
                      <a16:colId xmlns:a16="http://schemas.microsoft.com/office/drawing/2014/main" val="20000"/>
                    </a:ext>
                  </a:extLst>
                </a:gridCol>
                <a:gridCol w="3246120">
                  <a:extLst>
                    <a:ext uri="{9D8B030D-6E8A-4147-A177-3AD203B41FA5}">
                      <a16:colId xmlns:a16="http://schemas.microsoft.com/office/drawing/2014/main" val="20001"/>
                    </a:ext>
                  </a:extLst>
                </a:gridCol>
                <a:gridCol w="3246120">
                  <a:extLst>
                    <a:ext uri="{9D8B030D-6E8A-4147-A177-3AD203B41FA5}">
                      <a16:colId xmlns:a16="http://schemas.microsoft.com/office/drawing/2014/main" val="20002"/>
                    </a:ext>
                  </a:extLst>
                </a:gridCol>
                <a:gridCol w="3246120">
                  <a:extLst>
                    <a:ext uri="{9D8B030D-6E8A-4147-A177-3AD203B41FA5}">
                      <a16:colId xmlns:a16="http://schemas.microsoft.com/office/drawing/2014/main" val="20003"/>
                    </a:ext>
                  </a:extLst>
                </a:gridCol>
                <a:gridCol w="3246120">
                  <a:extLst>
                    <a:ext uri="{9D8B030D-6E8A-4147-A177-3AD203B41FA5}">
                      <a16:colId xmlns:a16="http://schemas.microsoft.com/office/drawing/2014/main" val="20004"/>
                    </a:ext>
                  </a:extLst>
                </a:gridCol>
              </a:tblGrid>
              <a:tr h="1078406">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Objectives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Analytics Setup and Configurations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Enhanced Tracking Implementation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User Behavior Analysis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Data Integration &amp; Improvement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782380">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Action Steps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Configure Google Analytics setup by enhancing tracking using UTM and page parameters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Implement Page Funnel Tracking, Click tracking on CTA’s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Perform drop off Analysis, user segmentation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13294B"/>
                          </a:solidFill>
                          <a:latin typeface="IBM Plex Sans"/>
                          <a:ea typeface="IBM Plex Sans"/>
                          <a:cs typeface="IBM Plex Sans"/>
                          <a:sym typeface="IBM Plex Sans"/>
                        </a:rPr>
                        <a:t>Integrate marketing data, add business vs online domains, monitor KPI’s and setup alerts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76103">
                <a:tc>
                  <a:txBody>
                    <a:bodyPr/>
                    <a:lstStyle/>
                    <a:p>
                      <a:pPr algn="ctr">
                        <a:lnSpc>
                          <a:spcPts val="3079"/>
                        </a:lnSpc>
                        <a:defRPr/>
                      </a:pPr>
                      <a:r>
                        <a:rPr lang="en-US" sz="2199" b="1">
                          <a:solidFill>
                            <a:srgbClr val="13294B"/>
                          </a:solidFill>
                          <a:latin typeface="IBM Plex Sans Bold"/>
                          <a:ea typeface="IBM Plex Sans Bold"/>
                          <a:cs typeface="IBM Plex Sans Bold"/>
                          <a:sym typeface="IBM Plex Sans Bold"/>
                        </a:rPr>
                        <a:t>Key Performance Indicator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gridSpan="4">
                  <a:txBody>
                    <a:bodyPr/>
                    <a:lstStyle/>
                    <a:p>
                      <a:pPr algn="l">
                        <a:lnSpc>
                          <a:spcPts val="2520"/>
                        </a:lnSpc>
                        <a:defRPr/>
                      </a:pPr>
                      <a:r>
                        <a:rPr lang="en-US" sz="1800">
                          <a:solidFill>
                            <a:srgbClr val="13294B"/>
                          </a:solidFill>
                          <a:latin typeface="IBM Plex Sans"/>
                          <a:ea typeface="IBM Plex Sans"/>
                          <a:cs typeface="IBM Plex Sans"/>
                          <a:sym typeface="IBM Plex Sans"/>
                        </a:rPr>
                        <a:t>Visits, Sessions, Page Views, Bounce Rates, Application Starts/ Completes, Click Interactions, Impressions, Conversion Rates, Traffic Stats and more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pPr algn="l">
                        <a:lnSpc>
                          <a:spcPts val="2520"/>
                        </a:lnSpc>
                        <a:defRPr/>
                      </a:pPr>
                      <a:r>
                        <a:rPr lang="en-US" sz="1800">
                          <a:solidFill>
                            <a:srgbClr val="13294B"/>
                          </a:solidFill>
                          <a:latin typeface="IBM Plex Sans"/>
                          <a:ea typeface="IBM Plex Sans"/>
                          <a:cs typeface="IBM Plex Sans"/>
                          <a:sym typeface="IBM Plex Sans"/>
                        </a:rPr>
                        <a:t>Visits, Sessions, Page Views, Bounce Rates, Application Starts/ Completes, Click Interactions, Impressions, Conversion Rates, Traffic Stats and more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pPr algn="l">
                        <a:lnSpc>
                          <a:spcPts val="2520"/>
                        </a:lnSpc>
                        <a:defRPr/>
                      </a:pPr>
                      <a:r>
                        <a:rPr lang="en-US" sz="1800">
                          <a:solidFill>
                            <a:srgbClr val="13294B"/>
                          </a:solidFill>
                          <a:latin typeface="IBM Plex Sans"/>
                          <a:ea typeface="IBM Plex Sans"/>
                          <a:cs typeface="IBM Plex Sans"/>
                          <a:sym typeface="IBM Plex Sans"/>
                        </a:rPr>
                        <a:t>Visits, Sessions, Page Views, Bounce Rates, Application Starts/ Completes, Click Interactions, Impressions, Conversion Rates, Traffic Stats and more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pPr algn="l">
                        <a:lnSpc>
                          <a:spcPts val="2520"/>
                        </a:lnSpc>
                        <a:defRPr/>
                      </a:pPr>
                      <a:r>
                        <a:rPr lang="en-US" sz="1800">
                          <a:solidFill>
                            <a:srgbClr val="13294B"/>
                          </a:solidFill>
                          <a:latin typeface="IBM Plex Sans"/>
                          <a:ea typeface="IBM Plex Sans"/>
                          <a:cs typeface="IBM Plex Sans"/>
                          <a:sym typeface="IBM Plex Sans"/>
                        </a:rPr>
                        <a:t>Visits, Sessions, Page Views, Bounce Rates, Application Starts/ Completes, Click Interactions, Impressions, Conversion Rates, Traffic Stats and more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14125158" y="8774301"/>
            <a:ext cx="3134142" cy="483999"/>
            <a:chOff x="0" y="0"/>
            <a:chExt cx="4178856" cy="645332"/>
          </a:xfrm>
        </p:grpSpPr>
        <p:sp>
          <p:nvSpPr>
            <p:cNvPr id="5" name="AutoShape 5"/>
            <p:cNvSpPr/>
            <p:nvPr/>
          </p:nvSpPr>
          <p:spPr>
            <a:xfrm>
              <a:off x="0" y="0"/>
              <a:ext cx="4178856" cy="645332"/>
            </a:xfrm>
            <a:prstGeom prst="rect">
              <a:avLst/>
            </a:prstGeom>
            <a:solidFill>
              <a:srgbClr val="FF5F05"/>
            </a:solidFill>
          </p:spPr>
          <p:txBody>
            <a:bodyPr/>
            <a:lstStyle/>
            <a:p>
              <a:endParaRPr lang="en-US"/>
            </a:p>
          </p:txBody>
        </p:sp>
        <p:sp>
          <p:nvSpPr>
            <p:cNvPr id="6" name="TextBox 6"/>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4" action="ppaction://hlinksldjump"/>
                </a:rPr>
                <a:t>BACK TO AGENDA PAGE</a:t>
              </a:r>
            </a:p>
          </p:txBody>
        </p:sp>
      </p:grpSp>
      <p:sp>
        <p:nvSpPr>
          <p:cNvPr id="7" name="TextBox 7"/>
          <p:cNvSpPr txBox="1"/>
          <p:nvPr/>
        </p:nvSpPr>
        <p:spPr>
          <a:xfrm>
            <a:off x="6611749" y="960462"/>
            <a:ext cx="10647551" cy="1295400"/>
          </a:xfrm>
          <a:prstGeom prst="rect">
            <a:avLst/>
          </a:prstGeom>
        </p:spPr>
        <p:txBody>
          <a:bodyPr lIns="0" tIns="0" rIns="0" bIns="0" rtlCol="0" anchor="t">
            <a:spAutoFit/>
          </a:bodyPr>
          <a:lstStyle/>
          <a:p>
            <a:pPr marL="0" lvl="0" indent="0" algn="r">
              <a:lnSpc>
                <a:spcPts val="10200"/>
              </a:lnSpc>
              <a:spcBef>
                <a:spcPct val="0"/>
              </a:spcBef>
            </a:pPr>
            <a:r>
              <a:rPr lang="en-US" sz="8500" u="none" dirty="0">
                <a:solidFill>
                  <a:srgbClr val="13294B"/>
                </a:solidFill>
                <a:latin typeface="IBM Plex Sans"/>
                <a:ea typeface="IBM Plex Sans"/>
                <a:cs typeface="IBM Plex Sans"/>
                <a:sym typeface="IBM Plex Sans"/>
              </a:rPr>
              <a:t>Strategic</a:t>
            </a:r>
            <a:r>
              <a:rPr lang="en-US" sz="8500" b="1" u="none" dirty="0">
                <a:solidFill>
                  <a:srgbClr val="13294B"/>
                </a:solidFill>
                <a:latin typeface="IBM Plex Sans Bold"/>
                <a:ea typeface="IBM Plex Sans Bold"/>
                <a:cs typeface="IBM Plex Sans Bold"/>
                <a:sym typeface="IBM Plex Sans Bold"/>
              </a:rPr>
              <a:t> Plan</a:t>
            </a:r>
          </a:p>
        </p:txBody>
      </p:sp>
      <p:sp>
        <p:nvSpPr>
          <p:cNvPr id="8" name="Freeform 8">
            <a:hlinkClick r:id="rId5"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6"/>
            <a:stretch>
              <a:fillRect/>
            </a:stretch>
          </a:blipFill>
          <a:ln cap="sq">
            <a:noFill/>
            <a:prstDash val="solid"/>
            <a:miter/>
          </a:ln>
        </p:spPr>
        <p:txBody>
          <a:bodyPr/>
          <a:lstStyle/>
          <a:p>
            <a:endParaRPr lang="en-US"/>
          </a:p>
        </p:txBody>
      </p:sp>
      <p:sp>
        <p:nvSpPr>
          <p:cNvPr id="9" name="TextBox 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7"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7" tooltip="https://giesbusiness.illinois.edu"/>
              </a:rPr>
              <a:t>Gies College of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7608" y="3292009"/>
            <a:ext cx="11392785" cy="3702982"/>
            <a:chOff x="0" y="0"/>
            <a:chExt cx="15190380" cy="4937310"/>
          </a:xfrm>
        </p:grpSpPr>
        <p:sp>
          <p:nvSpPr>
            <p:cNvPr id="3" name="TextBox 3"/>
            <p:cNvSpPr txBox="1"/>
            <p:nvPr/>
          </p:nvSpPr>
          <p:spPr>
            <a:xfrm>
              <a:off x="0" y="-11"/>
              <a:ext cx="15190380" cy="1727200"/>
            </a:xfrm>
            <a:prstGeom prst="rect">
              <a:avLst/>
            </a:prstGeom>
          </p:spPr>
          <p:txBody>
            <a:bodyPr lIns="0" tIns="0" rIns="0" bIns="0" rtlCol="0" anchor="t">
              <a:spAutoFit/>
            </a:bodyPr>
            <a:lstStyle/>
            <a:p>
              <a:pPr marL="0" lvl="0" indent="0" algn="ctr">
                <a:lnSpc>
                  <a:spcPts val="10200"/>
                </a:lnSpc>
                <a:spcBef>
                  <a:spcPct val="0"/>
                </a:spcBef>
              </a:pPr>
              <a:r>
                <a:rPr lang="en-US" sz="8500" u="none">
                  <a:solidFill>
                    <a:srgbClr val="13294B"/>
                  </a:solidFill>
                  <a:latin typeface="IBM Plex Sans"/>
                  <a:ea typeface="IBM Plex Sans"/>
                  <a:cs typeface="IBM Plex Sans"/>
                  <a:sym typeface="IBM Plex Sans"/>
                </a:rPr>
                <a:t>Where We Are </a:t>
              </a:r>
              <a:r>
                <a:rPr lang="en-US" sz="8500" b="1" u="none">
                  <a:solidFill>
                    <a:srgbClr val="13294B"/>
                  </a:solidFill>
                  <a:latin typeface="IBM Plex Sans Bold"/>
                  <a:ea typeface="IBM Plex Sans Bold"/>
                  <a:cs typeface="IBM Plex Sans Bold"/>
                  <a:sym typeface="IBM Plex Sans Bold"/>
                </a:rPr>
                <a:t>Now</a:t>
              </a:r>
            </a:p>
          </p:txBody>
        </p:sp>
        <p:sp>
          <p:nvSpPr>
            <p:cNvPr id="4" name="TextBox 4"/>
            <p:cNvSpPr txBox="1"/>
            <p:nvPr/>
          </p:nvSpPr>
          <p:spPr>
            <a:xfrm>
              <a:off x="0" y="2317957"/>
              <a:ext cx="15190380" cy="2619375"/>
            </a:xfrm>
            <a:prstGeom prst="rect">
              <a:avLst/>
            </a:prstGeom>
          </p:spPr>
          <p:txBody>
            <a:bodyPr lIns="0" tIns="0" rIns="0" bIns="0" rtlCol="0" anchor="t">
              <a:spAutoFit/>
            </a:bodyPr>
            <a:lstStyle/>
            <a:p>
              <a:pPr algn="ctr">
                <a:lnSpc>
                  <a:spcPts val="3900"/>
                </a:lnSpc>
              </a:pPr>
              <a:r>
                <a:rPr lang="en-US" sz="3000" i="1">
                  <a:solidFill>
                    <a:srgbClr val="13294B"/>
                  </a:solidFill>
                  <a:latin typeface="IBM Plex Sans Italics"/>
                  <a:ea typeface="IBM Plex Sans Italics"/>
                  <a:cs typeface="IBM Plex Sans Italics"/>
                  <a:sym typeface="IBM Plex Sans Italics"/>
                </a:rPr>
                <a:t>"At this stage, we have identified opportunities to enhance the digital experience on the Gies Business and Gies Online web applications and are progressing toward the implementation and planning phases."</a:t>
              </a:r>
            </a:p>
          </p:txBody>
        </p:sp>
      </p:grpSp>
      <p:grpSp>
        <p:nvGrpSpPr>
          <p:cNvPr id="5" name="Group 5"/>
          <p:cNvGrpSpPr/>
          <p:nvPr/>
        </p:nvGrpSpPr>
        <p:grpSpPr>
          <a:xfrm>
            <a:off x="14125158" y="8774301"/>
            <a:ext cx="3134142" cy="483999"/>
            <a:chOff x="0" y="0"/>
            <a:chExt cx="4178856" cy="645332"/>
          </a:xfrm>
        </p:grpSpPr>
        <p:sp>
          <p:nvSpPr>
            <p:cNvPr id="6" name="AutoShape 6"/>
            <p:cNvSpPr/>
            <p:nvPr/>
          </p:nvSpPr>
          <p:spPr>
            <a:xfrm>
              <a:off x="0" y="0"/>
              <a:ext cx="4178856" cy="645332"/>
            </a:xfrm>
            <a:prstGeom prst="rect">
              <a:avLst/>
            </a:prstGeom>
            <a:solidFill>
              <a:srgbClr val="FF5F05"/>
            </a:solidFill>
          </p:spPr>
          <p:txBody>
            <a:bodyPr/>
            <a:lstStyle/>
            <a:p>
              <a:endParaRPr lang="en-US"/>
            </a:p>
          </p:txBody>
        </p:sp>
        <p:sp>
          <p:nvSpPr>
            <p:cNvPr id="7" name="TextBox 7"/>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2" action="ppaction://hlinksldjump"/>
                </a:rPr>
                <a:t>BACK TO AGENDA PAGE</a:t>
              </a:r>
            </a:p>
          </p:txBody>
        </p:sp>
      </p:grpSp>
      <p:sp>
        <p:nvSpPr>
          <p:cNvPr id="8" name="Freeform 8"/>
          <p:cNvSpPr/>
          <p:nvPr/>
        </p:nvSpPr>
        <p:spPr>
          <a:xfrm>
            <a:off x="11857953" y="-3715579"/>
            <a:ext cx="11277931" cy="8222637"/>
          </a:xfrm>
          <a:custGeom>
            <a:avLst/>
            <a:gdLst/>
            <a:ahLst/>
            <a:cxnLst/>
            <a:rect l="l" t="t" r="r" b="b"/>
            <a:pathLst>
              <a:path w="11277931" h="8222637">
                <a:moveTo>
                  <a:pt x="0" y="0"/>
                </a:moveTo>
                <a:lnTo>
                  <a:pt x="11277931" y="0"/>
                </a:lnTo>
                <a:lnTo>
                  <a:pt x="11277931" y="8222637"/>
                </a:lnTo>
                <a:lnTo>
                  <a:pt x="0" y="82226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a:hlinkClick r:id="rId5"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6"/>
            <a:stretch>
              <a:fillRect/>
            </a:stretch>
          </a:blipFill>
          <a:ln cap="sq">
            <a:noFill/>
            <a:prstDash val="solid"/>
            <a:miter/>
          </a:ln>
        </p:spPr>
        <p:txBody>
          <a:bodyPr/>
          <a:lstStyle/>
          <a:p>
            <a:endParaRPr lang="en-US"/>
          </a:p>
        </p:txBody>
      </p:sp>
      <p:sp>
        <p:nvSpPr>
          <p:cNvPr id="10" name="TextBox 10"/>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7"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7" tooltip="https://giesbusiness.illinois.edu"/>
              </a:rPr>
              <a:t>Gies College of Business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0734" y="-3643688"/>
            <a:ext cx="13055029" cy="9542040"/>
          </a:xfrm>
          <a:custGeom>
            <a:avLst/>
            <a:gdLst/>
            <a:ahLst/>
            <a:cxnLst/>
            <a:rect l="l" t="t" r="r" b="b"/>
            <a:pathLst>
              <a:path w="13055029" h="9542040">
                <a:moveTo>
                  <a:pt x="0" y="0"/>
                </a:moveTo>
                <a:lnTo>
                  <a:pt x="13055029" y="0"/>
                </a:lnTo>
                <a:lnTo>
                  <a:pt x="13055029" y="9542040"/>
                </a:lnTo>
                <a:lnTo>
                  <a:pt x="0" y="9542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28700" y="2155266"/>
          <a:ext cx="16230600" cy="5976468"/>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1315118">
                <a:tc>
                  <a:txBody>
                    <a:bodyPr/>
                    <a:lstStyle/>
                    <a:p>
                      <a:pPr algn="ctr">
                        <a:lnSpc>
                          <a:spcPts val="4200"/>
                        </a:lnSpc>
                        <a:defRPr/>
                      </a:pPr>
                      <a:r>
                        <a:rPr lang="en-US" sz="3000" b="1">
                          <a:solidFill>
                            <a:srgbClr val="13294B"/>
                          </a:solidFill>
                          <a:latin typeface="IBM Plex Sans Bold"/>
                          <a:ea typeface="IBM Plex Sans Bold"/>
                          <a:cs typeface="IBM Plex Sans Bold"/>
                          <a:sym typeface="IBM Plex Sans Bold"/>
                        </a:rPr>
                        <a:t>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5A8"/>
                    </a:solidFill>
                  </a:tcPr>
                </a:tc>
                <a:tc>
                  <a:txBody>
                    <a:bodyPr/>
                    <a:lstStyle/>
                    <a:p>
                      <a:pPr algn="ctr">
                        <a:lnSpc>
                          <a:spcPts val="4200"/>
                        </a:lnSpc>
                        <a:defRPr/>
                      </a:pPr>
                      <a:r>
                        <a:rPr lang="en-US" sz="3000" b="1">
                          <a:solidFill>
                            <a:srgbClr val="13294B"/>
                          </a:solidFill>
                          <a:latin typeface="IBM Plex Sans Bold"/>
                          <a:ea typeface="IBM Plex Sans Bold"/>
                          <a:cs typeface="IBM Plex Sans Bold"/>
                          <a:sym typeface="IBM Plex Sans Bold"/>
                        </a:rPr>
                        <a:t>W</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5A8"/>
                    </a:solidFill>
                  </a:tcPr>
                </a:tc>
                <a:tc>
                  <a:txBody>
                    <a:bodyPr/>
                    <a:lstStyle/>
                    <a:p>
                      <a:pPr algn="ctr">
                        <a:lnSpc>
                          <a:spcPts val="4200"/>
                        </a:lnSpc>
                        <a:defRPr/>
                      </a:pPr>
                      <a:r>
                        <a:rPr lang="en-US" sz="3000" b="1">
                          <a:solidFill>
                            <a:srgbClr val="13294B"/>
                          </a:solidFill>
                          <a:latin typeface="IBM Plex Sans Bold"/>
                          <a:ea typeface="IBM Plex Sans Bold"/>
                          <a:cs typeface="IBM Plex Sans Bold"/>
                          <a:sym typeface="IBM Plex Sans Bold"/>
                        </a:rPr>
                        <a:t>O</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5A8"/>
                    </a:solidFill>
                  </a:tcPr>
                </a:tc>
                <a:tc>
                  <a:txBody>
                    <a:bodyPr/>
                    <a:lstStyle/>
                    <a:p>
                      <a:pPr algn="ctr">
                        <a:lnSpc>
                          <a:spcPts val="4200"/>
                        </a:lnSpc>
                        <a:defRPr/>
                      </a:pPr>
                      <a:r>
                        <a:rPr lang="en-US" sz="3000" b="1">
                          <a:solidFill>
                            <a:srgbClr val="13294B"/>
                          </a:solidFill>
                          <a:latin typeface="IBM Plex Sans Bold"/>
                          <a:ea typeface="IBM Plex Sans Bold"/>
                          <a:cs typeface="IBM Plex Sans Bold"/>
                          <a:sym typeface="IBM Plex Sans Bold"/>
                        </a:rPr>
                        <a:t>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5A8"/>
                    </a:solidFill>
                  </a:tcPr>
                </a:tc>
                <a:extLst>
                  <a:ext uri="{0D108BD9-81ED-4DB2-BD59-A6C34878D82A}">
                    <a16:rowId xmlns:a16="http://schemas.microsoft.com/office/drawing/2014/main" val="10000"/>
                  </a:ext>
                </a:extLst>
              </a:tr>
              <a:tr h="845246">
                <a:tc>
                  <a:txBody>
                    <a:bodyPr/>
                    <a:lstStyle/>
                    <a:p>
                      <a:pPr algn="ctr">
                        <a:lnSpc>
                          <a:spcPts val="3080"/>
                        </a:lnSpc>
                        <a:defRPr/>
                      </a:pPr>
                      <a:r>
                        <a:rPr lang="en-US" sz="2200" b="1">
                          <a:solidFill>
                            <a:srgbClr val="13294B"/>
                          </a:solidFill>
                          <a:latin typeface="IBM Plex Sans Bold"/>
                          <a:ea typeface="IBM Plex Sans Bold"/>
                          <a:cs typeface="IBM Plex Sans Bold"/>
                          <a:sym typeface="IBM Plex Sans Bold"/>
                        </a:rPr>
                        <a:t>Strengths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80"/>
                        </a:lnSpc>
                        <a:defRPr/>
                      </a:pPr>
                      <a:r>
                        <a:rPr lang="en-US" sz="2200" b="1">
                          <a:solidFill>
                            <a:srgbClr val="13294B"/>
                          </a:solidFill>
                          <a:latin typeface="IBM Plex Sans Bold"/>
                          <a:ea typeface="IBM Plex Sans Bold"/>
                          <a:cs typeface="IBM Plex Sans Bold"/>
                          <a:sym typeface="IBM Plex Sans Bold"/>
                        </a:rPr>
                        <a:t>Weaknesses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80"/>
                        </a:lnSpc>
                        <a:defRPr/>
                      </a:pPr>
                      <a:r>
                        <a:rPr lang="en-US" sz="2200" b="1">
                          <a:solidFill>
                            <a:srgbClr val="13294B"/>
                          </a:solidFill>
                          <a:latin typeface="IBM Plex Sans Bold"/>
                          <a:ea typeface="IBM Plex Sans Bold"/>
                          <a:cs typeface="IBM Plex Sans Bold"/>
                          <a:sym typeface="IBM Plex Sans Bold"/>
                        </a:rPr>
                        <a:t>Opportunities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080"/>
                        </a:lnSpc>
                        <a:defRPr/>
                      </a:pPr>
                      <a:r>
                        <a:rPr lang="en-US" sz="2200" b="1">
                          <a:solidFill>
                            <a:srgbClr val="13294B"/>
                          </a:solidFill>
                          <a:latin typeface="IBM Plex Sans Bold"/>
                          <a:ea typeface="IBM Plex Sans Bold"/>
                          <a:cs typeface="IBM Plex Sans Bold"/>
                          <a:sym typeface="IBM Plex Sans Bold"/>
                        </a:rPr>
                        <a:t>Threats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3816104">
                <a:tc>
                  <a:txBody>
                    <a:bodyPr/>
                    <a:lstStyle/>
                    <a:p>
                      <a:pPr marL="431802" lvl="1" indent="-215901" algn="l">
                        <a:lnSpc>
                          <a:spcPts val="2800"/>
                        </a:lnSpc>
                        <a:buFont typeface="Arial"/>
                        <a:buChar char="•"/>
                        <a:defRPr/>
                      </a:pPr>
                      <a:r>
                        <a:rPr lang="en-US" sz="2000">
                          <a:solidFill>
                            <a:srgbClr val="13294B"/>
                          </a:solidFill>
                          <a:latin typeface="IBM Plex Sans"/>
                          <a:ea typeface="IBM Plex Sans"/>
                          <a:cs typeface="IBM Plex Sans"/>
                          <a:sym typeface="IBM Plex Sans"/>
                        </a:rPr>
                        <a:t>Enhanced technical expertise in web inspection, data tracking and analysis.</a:t>
                      </a:r>
                      <a:endParaRPr lang="en-US" sz="1100"/>
                    </a:p>
                    <a:p>
                      <a:pPr algn="l">
                        <a:lnSpc>
                          <a:spcPts val="2800"/>
                        </a:lnSpc>
                      </a:pPr>
                      <a:endParaRPr lang="en-US" sz="1100"/>
                    </a:p>
                    <a:p>
                      <a:pPr marL="431802" lvl="1" indent="-215901" algn="l">
                        <a:lnSpc>
                          <a:spcPts val="2800"/>
                        </a:lnSpc>
                        <a:buFont typeface="Arial"/>
                        <a:buChar char="•"/>
                      </a:pPr>
                      <a:r>
                        <a:rPr lang="en-US" sz="2000">
                          <a:solidFill>
                            <a:srgbClr val="13294B"/>
                          </a:solidFill>
                          <a:latin typeface="IBM Plex Sans"/>
                          <a:ea typeface="IBM Plex Sans"/>
                          <a:cs typeface="IBM Plex Sans"/>
                          <a:sym typeface="IBM Plex Sans"/>
                        </a:rPr>
                        <a:t>Proficient in proposing actionable, data-driven measurement solutions.</a:t>
                      </a:r>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a:solidFill>
                            <a:srgbClr val="13294B"/>
                          </a:solidFill>
                          <a:latin typeface="IBM Plex Sans"/>
                          <a:ea typeface="IBM Plex Sans"/>
                          <a:cs typeface="IBM Plex Sans"/>
                          <a:sym typeface="IBM Plex Sans"/>
                        </a:rPr>
                        <a:t>Challenges in aligning tracking variables with goals.</a:t>
                      </a:r>
                      <a:endParaRPr lang="en-US" sz="1100"/>
                    </a:p>
                    <a:p>
                      <a:pPr algn="l">
                        <a:lnSpc>
                          <a:spcPts val="2800"/>
                        </a:lnSpc>
                      </a:pPr>
                      <a:endParaRPr lang="en-US" sz="1100"/>
                    </a:p>
                    <a:p>
                      <a:pPr marL="431802" lvl="1" indent="-215901" algn="l">
                        <a:lnSpc>
                          <a:spcPts val="2800"/>
                        </a:lnSpc>
                        <a:buFont typeface="Arial"/>
                        <a:buChar char="•"/>
                      </a:pPr>
                      <a:r>
                        <a:rPr lang="en-US" sz="2000">
                          <a:solidFill>
                            <a:srgbClr val="13294B"/>
                          </a:solidFill>
                          <a:latin typeface="IBM Plex Sans"/>
                          <a:ea typeface="IBM Plex Sans"/>
                          <a:cs typeface="IBM Plex Sans"/>
                          <a:sym typeface="IBM Plex Sans"/>
                        </a:rPr>
                        <a:t>Which areas of the business need strengthening?</a:t>
                      </a:r>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a:solidFill>
                            <a:srgbClr val="13294B"/>
                          </a:solidFill>
                          <a:latin typeface="IBM Plex Sans"/>
                          <a:ea typeface="IBM Plex Sans"/>
                          <a:cs typeface="IBM Plex Sans"/>
                          <a:sym typeface="IBM Plex Sans"/>
                        </a:rPr>
                        <a:t>Leverage newfound GA4 and technical skills to projects.</a:t>
                      </a:r>
                      <a:endParaRPr lang="en-US" sz="1100"/>
                    </a:p>
                    <a:p>
                      <a:pPr algn="l">
                        <a:lnSpc>
                          <a:spcPts val="2800"/>
                        </a:lnSpc>
                      </a:pPr>
                      <a:endParaRPr lang="en-US" sz="1100"/>
                    </a:p>
                    <a:p>
                      <a:pPr marL="431802" lvl="1" indent="-215901" algn="l">
                        <a:lnSpc>
                          <a:spcPts val="2800"/>
                        </a:lnSpc>
                        <a:buFont typeface="Arial"/>
                        <a:buChar char="•"/>
                      </a:pPr>
                      <a:r>
                        <a:rPr lang="en-US" sz="2000">
                          <a:solidFill>
                            <a:srgbClr val="13294B"/>
                          </a:solidFill>
                          <a:latin typeface="IBM Plex Sans"/>
                          <a:ea typeface="IBM Plex Sans"/>
                          <a:cs typeface="IBM Plex Sans"/>
                          <a:sym typeface="IBM Plex Sans"/>
                        </a:rPr>
                        <a:t>New market trends and needs that could be meet?</a:t>
                      </a:r>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a:solidFill>
                            <a:srgbClr val="13294B"/>
                          </a:solidFill>
                          <a:latin typeface="IBM Plex Sans"/>
                          <a:ea typeface="IBM Plex Sans"/>
                          <a:cs typeface="IBM Plex Sans"/>
                          <a:sym typeface="IBM Plex Sans"/>
                        </a:rPr>
                        <a:t>Rapid evolving Digital space and growth.</a:t>
                      </a:r>
                      <a:endParaRPr lang="en-US" sz="1100"/>
                    </a:p>
                    <a:p>
                      <a:pPr algn="l">
                        <a:lnSpc>
                          <a:spcPts val="2800"/>
                        </a:lnSpc>
                      </a:pPr>
                      <a:endParaRPr lang="en-US" sz="1100"/>
                    </a:p>
                    <a:p>
                      <a:pPr marL="431802" lvl="1" indent="-215901" algn="l">
                        <a:lnSpc>
                          <a:spcPts val="2800"/>
                        </a:lnSpc>
                        <a:buFont typeface="Arial"/>
                        <a:buChar char="•"/>
                      </a:pPr>
                      <a:r>
                        <a:rPr lang="en-US" sz="2000">
                          <a:solidFill>
                            <a:srgbClr val="13294B"/>
                          </a:solidFill>
                          <a:latin typeface="IBM Plex Sans"/>
                          <a:ea typeface="IBM Plex Sans"/>
                          <a:cs typeface="IBM Plex Sans"/>
                          <a:sym typeface="IBM Plex Sans"/>
                        </a:rPr>
                        <a:t>Dependence on accurate data tracking.</a:t>
                      </a:r>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14125158" y="8774301"/>
            <a:ext cx="3134142" cy="483999"/>
            <a:chOff x="0" y="0"/>
            <a:chExt cx="4178856" cy="645332"/>
          </a:xfrm>
        </p:grpSpPr>
        <p:sp>
          <p:nvSpPr>
            <p:cNvPr id="5" name="AutoShape 5"/>
            <p:cNvSpPr/>
            <p:nvPr/>
          </p:nvSpPr>
          <p:spPr>
            <a:xfrm>
              <a:off x="0" y="0"/>
              <a:ext cx="4178856" cy="645332"/>
            </a:xfrm>
            <a:prstGeom prst="rect">
              <a:avLst/>
            </a:prstGeom>
            <a:solidFill>
              <a:srgbClr val="FF5F05"/>
            </a:solidFill>
          </p:spPr>
          <p:txBody>
            <a:bodyPr/>
            <a:lstStyle/>
            <a:p>
              <a:endParaRPr lang="en-US"/>
            </a:p>
          </p:txBody>
        </p:sp>
        <p:sp>
          <p:nvSpPr>
            <p:cNvPr id="6" name="TextBox 6"/>
            <p:cNvSpPr txBox="1"/>
            <p:nvPr/>
          </p:nvSpPr>
          <p:spPr>
            <a:xfrm>
              <a:off x="291683" y="126018"/>
              <a:ext cx="3716088" cy="364700"/>
            </a:xfrm>
            <a:prstGeom prst="rect">
              <a:avLst/>
            </a:prstGeom>
          </p:spPr>
          <p:txBody>
            <a:bodyPr lIns="0" tIns="0" rIns="0" bIns="0" rtlCol="0" anchor="t">
              <a:spAutoFit/>
            </a:bodyPr>
            <a:lstStyle/>
            <a:p>
              <a:pPr algn="ctr">
                <a:lnSpc>
                  <a:spcPts val="2380"/>
                </a:lnSpc>
                <a:spcBef>
                  <a:spcPct val="0"/>
                </a:spcBef>
              </a:pPr>
              <a:r>
                <a:rPr lang="en-US" sz="1700" b="1">
                  <a:solidFill>
                    <a:srgbClr val="000000"/>
                  </a:solidFill>
                  <a:latin typeface="IBM Plex Sans Bold"/>
                  <a:ea typeface="IBM Plex Sans Bold"/>
                  <a:cs typeface="IBM Plex Sans Bold"/>
                  <a:sym typeface="IBM Plex Sans Bold"/>
                  <a:hlinkClick r:id="rId5" action="ppaction://hlinksldjump"/>
                </a:rPr>
                <a:t>BACK TO AGENDA PAGE</a:t>
              </a:r>
            </a:p>
          </p:txBody>
        </p:sp>
      </p:grpSp>
      <p:sp>
        <p:nvSpPr>
          <p:cNvPr id="7" name="Freeform 7"/>
          <p:cNvSpPr/>
          <p:nvPr/>
        </p:nvSpPr>
        <p:spPr>
          <a:xfrm>
            <a:off x="-5498815" y="7073210"/>
            <a:ext cx="13055029" cy="9542040"/>
          </a:xfrm>
          <a:custGeom>
            <a:avLst/>
            <a:gdLst/>
            <a:ahLst/>
            <a:cxnLst/>
            <a:rect l="l" t="t" r="r" b="b"/>
            <a:pathLst>
              <a:path w="13055029" h="9542040">
                <a:moveTo>
                  <a:pt x="0" y="0"/>
                </a:moveTo>
                <a:lnTo>
                  <a:pt x="13055030" y="0"/>
                </a:lnTo>
                <a:lnTo>
                  <a:pt x="13055030" y="9542040"/>
                </a:lnTo>
                <a:lnTo>
                  <a:pt x="0" y="9542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a:hlinkClick r:id="rId8" tooltip="https://illinois.edu"/>
          </p:cNvPr>
          <p:cNvSpPr/>
          <p:nvPr/>
        </p:nvSpPr>
        <p:spPr>
          <a:xfrm>
            <a:off x="1028700" y="1044288"/>
            <a:ext cx="497786" cy="613062"/>
          </a:xfrm>
          <a:custGeom>
            <a:avLst/>
            <a:gdLst/>
            <a:ahLst/>
            <a:cxnLst/>
            <a:rect l="l" t="t" r="r" b="b"/>
            <a:pathLst>
              <a:path w="497786" h="613062">
                <a:moveTo>
                  <a:pt x="0" y="0"/>
                </a:moveTo>
                <a:lnTo>
                  <a:pt x="497786" y="0"/>
                </a:lnTo>
                <a:lnTo>
                  <a:pt x="497786" y="613062"/>
                </a:lnTo>
                <a:lnTo>
                  <a:pt x="0" y="613062"/>
                </a:lnTo>
                <a:lnTo>
                  <a:pt x="0" y="0"/>
                </a:lnTo>
                <a:close/>
              </a:path>
            </a:pathLst>
          </a:custGeom>
          <a:blipFill>
            <a:blip r:embed="rId9"/>
            <a:stretch>
              <a:fillRect/>
            </a:stretch>
          </a:blipFill>
          <a:ln cap="sq">
            <a:noFill/>
            <a:prstDash val="solid"/>
            <a:miter/>
          </a:ln>
        </p:spPr>
        <p:txBody>
          <a:bodyPr/>
          <a:lstStyle/>
          <a:p>
            <a:endParaRPr lang="en-US"/>
          </a:p>
        </p:txBody>
      </p:sp>
      <p:sp>
        <p:nvSpPr>
          <p:cNvPr id="9" name="TextBox 9"/>
          <p:cNvSpPr txBox="1"/>
          <p:nvPr/>
        </p:nvSpPr>
        <p:spPr>
          <a:xfrm>
            <a:off x="1830521" y="1034763"/>
            <a:ext cx="5267851" cy="638175"/>
          </a:xfrm>
          <a:prstGeom prst="rect">
            <a:avLst/>
          </a:prstGeom>
        </p:spPr>
        <p:txBody>
          <a:bodyPr lIns="0" tIns="0" rIns="0" bIns="0" rtlCol="0" anchor="t">
            <a:spAutoFit/>
          </a:bodyPr>
          <a:lstStyle/>
          <a:p>
            <a:pPr algn="l">
              <a:lnSpc>
                <a:spcPts val="2520"/>
              </a:lnSpc>
            </a:pPr>
            <a:r>
              <a:rPr lang="en-US" sz="2100" b="1">
                <a:solidFill>
                  <a:srgbClr val="13294B"/>
                </a:solidFill>
                <a:latin typeface="IBM Plex Sans Bold"/>
                <a:ea typeface="IBM Plex Sans Bold"/>
                <a:cs typeface="IBM Plex Sans Bold"/>
                <a:sym typeface="IBM Plex Sans Bold"/>
                <a:hlinkClick r:id="rId10" tooltip="https://giesbusiness.illinois.edu"/>
              </a:rPr>
              <a:t>University of Illinois, Urbana Champaign</a:t>
            </a:r>
          </a:p>
          <a:p>
            <a:pPr marL="0" lvl="0" indent="0" algn="l">
              <a:lnSpc>
                <a:spcPts val="2520"/>
              </a:lnSpc>
              <a:spcBef>
                <a:spcPct val="0"/>
              </a:spcBef>
            </a:pPr>
            <a:r>
              <a:rPr lang="en-US" sz="2100" b="1">
                <a:solidFill>
                  <a:srgbClr val="13294B"/>
                </a:solidFill>
                <a:latin typeface="IBM Plex Sans Bold"/>
                <a:ea typeface="IBM Plex Sans Bold"/>
                <a:cs typeface="IBM Plex Sans Bold"/>
                <a:sym typeface="IBM Plex Sans Bold"/>
                <a:hlinkClick r:id="rId10" tooltip="https://giesbusiness.illinois.edu"/>
              </a:rPr>
              <a:t>Gies College of Business</a:t>
            </a:r>
          </a:p>
        </p:txBody>
      </p:sp>
      <p:sp>
        <p:nvSpPr>
          <p:cNvPr id="10" name="TextBox 7">
            <a:extLst>
              <a:ext uri="{FF2B5EF4-FFF2-40B4-BE49-F238E27FC236}">
                <a16:creationId xmlns:a16="http://schemas.microsoft.com/office/drawing/2014/main" id="{296AF529-81D5-FE3A-49A7-91C55870E3BC}"/>
              </a:ext>
            </a:extLst>
          </p:cNvPr>
          <p:cNvSpPr txBox="1"/>
          <p:nvPr/>
        </p:nvSpPr>
        <p:spPr>
          <a:xfrm>
            <a:off x="6483435" y="703119"/>
            <a:ext cx="10647551" cy="1295400"/>
          </a:xfrm>
          <a:prstGeom prst="rect">
            <a:avLst/>
          </a:prstGeom>
        </p:spPr>
        <p:txBody>
          <a:bodyPr lIns="0" tIns="0" rIns="0" bIns="0" rtlCol="0" anchor="t">
            <a:spAutoFit/>
          </a:bodyPr>
          <a:lstStyle/>
          <a:p>
            <a:pPr marL="0" lvl="0" indent="0" algn="r">
              <a:lnSpc>
                <a:spcPts val="10200"/>
              </a:lnSpc>
              <a:spcBef>
                <a:spcPct val="0"/>
              </a:spcBef>
            </a:pPr>
            <a:r>
              <a:rPr lang="en-US" sz="8500" u="none" dirty="0">
                <a:solidFill>
                  <a:srgbClr val="13294B"/>
                </a:solidFill>
                <a:latin typeface="IBM Plex Sans"/>
                <a:ea typeface="IBM Plex Sans"/>
                <a:cs typeface="IBM Plex Sans"/>
                <a:sym typeface="IBM Plex Sans"/>
              </a:rPr>
              <a:t>SWOT</a:t>
            </a:r>
            <a:r>
              <a:rPr lang="en-US" sz="8500" b="1" u="none" dirty="0">
                <a:solidFill>
                  <a:srgbClr val="13294B"/>
                </a:solidFill>
                <a:latin typeface="IBM Plex Sans Bold"/>
                <a:ea typeface="IBM Plex Sans Bold"/>
                <a:cs typeface="IBM Plex Sans Bold"/>
                <a:sym typeface="IBM Plex Sans Bold"/>
              </a:rPr>
              <a:t> Analysis</a:t>
            </a:r>
          </a:p>
        </p:txBody>
      </p:sp>
    </p:spTree>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C90C2C1542894B933AB510FA0C917F" ma:contentTypeVersion="8" ma:contentTypeDescription="Create a new document." ma:contentTypeScope="" ma:versionID="93bbf9f9c407fe6cb7cd4acc14b57b55">
  <xsd:schema xmlns:xsd="http://www.w3.org/2001/XMLSchema" xmlns:xs="http://www.w3.org/2001/XMLSchema" xmlns:p="http://schemas.microsoft.com/office/2006/metadata/properties" xmlns:ns2="9f6116ef-7720-4b3c-880e-e7750cd68a6c" targetNamespace="http://schemas.microsoft.com/office/2006/metadata/properties" ma:root="true" ma:fieldsID="9c32ba81163ccd4f011b3ef1fae45c8e" ns2:_="">
    <xsd:import namespace="9f6116ef-7720-4b3c-880e-e7750cd68a6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116ef-7720-4b3c-880e-e7750cd68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412418-1D0A-4A58-B745-E5C2D45453B5}">
  <ds:schemaRefs>
    <ds:schemaRef ds:uri="http://schemas.microsoft.com/office/2006/metadata/properties"/>
    <ds:schemaRef ds:uri="http://schemas.microsoft.com/office/infopath/2007/PartnerControls"/>
    <ds:schemaRef ds:uri="9651fb70-3c02-4059-b2b1-9dac37beecb3"/>
  </ds:schemaRefs>
</ds:datastoreItem>
</file>

<file path=customXml/itemProps2.xml><?xml version="1.0" encoding="utf-8"?>
<ds:datastoreItem xmlns:ds="http://schemas.openxmlformats.org/officeDocument/2006/customXml" ds:itemID="{931E6707-2B0F-459A-BCF6-5A65AC96410D}">
  <ds:schemaRefs>
    <ds:schemaRef ds:uri="http://schemas.microsoft.com/sharepoint/v3/contenttype/forms"/>
  </ds:schemaRefs>
</ds:datastoreItem>
</file>

<file path=customXml/itemProps3.xml><?xml version="1.0" encoding="utf-8"?>
<ds:datastoreItem xmlns:ds="http://schemas.openxmlformats.org/officeDocument/2006/customXml" ds:itemID="{4E012051-3063-4412-AADF-65B80090FE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6116ef-7720-4b3c-880e-e7750cd68a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TotalTime>
  <Words>901</Words>
  <Application>Microsoft Office PowerPoint</Application>
  <PresentationFormat>Custom</PresentationFormat>
  <Paragraphs>185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IBM Plex Sans Italics</vt:lpstr>
      <vt:lpstr>IBM Plex Sans Bold Italics</vt:lpstr>
      <vt:lpstr>IBM Plex Sans</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Deck Business Presentation in Purple White Modular Abstract Style</dc:title>
  <cp:lastModifiedBy>Aditya Agarwal</cp:lastModifiedBy>
  <cp:revision>18</cp:revision>
  <dcterms:created xsi:type="dcterms:W3CDTF">2006-08-16T00:00:00Z</dcterms:created>
  <dcterms:modified xsi:type="dcterms:W3CDTF">2024-12-03T00:18:01Z</dcterms:modified>
  <dc:identifier>DAGW5hnt0O0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0x010100EAC90C2C1542894B933AB510FA0C917F</vt:lpwstr>
  </property>
  <property fmtid="{D5CDD505-2E9C-101B-9397-08002B2CF9AE}" pid="3" name="MediaServiceImageTags">
    <vt:lpwstr/>
  </property>
</Properties>
</file>